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6" r:id="rId9"/>
    <p:sldId id="267" r:id="rId10"/>
    <p:sldId id="268" r:id="rId11"/>
    <p:sldId id="263" r:id="rId12"/>
    <p:sldId id="264" r:id="rId13"/>
    <p:sldId id="265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CB469-6E97-4C27-A310-BA9FDB3658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5E7935-F6E1-41DA-9B3E-0F30C1DD0E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CD3C03-37EE-41A9-B695-CD57881F8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9383-9E6A-4668-A51D-5A4637452CCF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D0562-7919-45EC-B14E-64C08B32B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5C2430-CA53-428B-A384-0B46E301F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01D2-544A-43F6-A5E0-668343049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190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DB6F7-0EB8-422F-908A-E8257073E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7CD1DE-CF8D-4A8E-8C6D-F39AC09003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2074A-DEF2-4D8B-8FD0-BA60543D3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9383-9E6A-4668-A51D-5A4637452CCF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FFB1C-448B-458F-B146-16D215743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D338B-60E4-480A-B906-252A0E9BD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01D2-544A-43F6-A5E0-668343049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45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A1851A-5EBC-4703-82FD-80E1360311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CBB848-F056-475F-A9D8-E0C0A2A2B4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45272-D6BC-4164-B389-19E83396C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9383-9E6A-4668-A51D-5A4637452CCF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1C5C0-C00C-463C-930B-5ED3E5BE0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83FD67-2A18-410A-8F97-5A0FD1BCD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01D2-544A-43F6-A5E0-668343049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366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484D6-BD2D-4B25-9109-034FF4580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97106-12F6-4668-AA8D-B7E8D2F3DA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6F52FD-7D9D-4158-8970-919541F5E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9383-9E6A-4668-A51D-5A4637452CCF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40C06B-276A-4B64-9935-F5ED09F1F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C41549-AFDD-4A5E-8282-FD18568B5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01D2-544A-43F6-A5E0-668343049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305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D15A1-4FA3-47AB-A07C-ED74535B6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8DB3D3-D8FC-4B20-91BA-824C26524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89870-7228-4FB1-B3CD-6833B97C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9383-9E6A-4668-A51D-5A4637452CCF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278A8-3FA9-43E4-80BB-CE95A89FD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D314E-BE60-42B3-9B92-D5690C932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01D2-544A-43F6-A5E0-668343049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3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3F594-62EC-48EA-9ADF-79ED5BCDE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7E42E-E104-474F-8279-93409609BD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13159E-134F-40E1-8977-FA14BD2C11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C7E3A7-B328-4BCE-8EF6-FEF369657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9383-9E6A-4668-A51D-5A4637452CCF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01AE8C-CB01-4357-80CD-F88A66EA9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A84395-6E2C-4EE7-9BD4-181B5760F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01D2-544A-43F6-A5E0-668343049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826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806C5-04DB-4052-AFCB-62D6F862D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397976-D865-44E4-A90C-171DE32BD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B80DF1-F546-44D1-B71C-DEEB36CE49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95BA66-287B-4E98-9016-88EB35B30D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9678F8-FD93-4383-99D3-EC5490DFCF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026EEE-48FD-4D87-850B-D1AE39BF5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9383-9E6A-4668-A51D-5A4637452CCF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D4829-F3D9-42D9-AE03-51D97D06A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9A9AEC-B5B6-4BDC-A05B-2192D5CBD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01D2-544A-43F6-A5E0-668343049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76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F2CAF-8709-4D41-AAE9-951F82C25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DF4782-FD5B-4239-82AA-B4AD872D7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9383-9E6A-4668-A51D-5A4637452CCF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C8E654-D63A-42ED-A5AD-7286263E7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6895EE-A086-4AFB-8DF5-F59DD94D5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01D2-544A-43F6-A5E0-668343049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334D32-8034-4706-9383-40F4B818C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9383-9E6A-4668-A51D-5A4637452CCF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1EB172-BA89-4405-9F6C-7986F9CCC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F78506-9D6C-48FD-A835-79F634D9A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01D2-544A-43F6-A5E0-668343049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049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12685-5837-44C5-81FD-275B1E04D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FB770-E2E8-452C-850B-1F1271E3B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541729-0FD1-4CFF-ADA9-16E075A0F4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433360-23C0-48F9-B1D0-7A132AB7F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9383-9E6A-4668-A51D-5A4637452CCF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C86026-D91C-4245-A7C5-DE3029D92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005831-5433-4CA1-90B7-8AF0D6C58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01D2-544A-43F6-A5E0-668343049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42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0C89F-6C00-4055-81CC-6794D95D8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41E434-5537-4E36-9012-CDA792659E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509AA7-CEF4-4E29-A2FC-B457F84C63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662211-5976-4B79-AFE2-6054F3565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9383-9E6A-4668-A51D-5A4637452CCF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1808ED-7AB2-434A-ACA4-E697F63D5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449458-0FCB-40BC-BC54-AE5D5E9A9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01D2-544A-43F6-A5E0-668343049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61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ABE3D3-7139-4BA9-875C-7D33BBD7C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B1EACC-74F6-4D42-B8C1-BDFB4CA931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9DA41-9728-4485-A15F-5D1F8E6C6C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F9383-9E6A-4668-A51D-5A4637452CCF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0120ED-9170-4A89-A660-1EBD747A38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C085C0-5131-4E38-A90D-00CF52F3E3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501D2-544A-43F6-A5E0-668343049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132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Registrar@mail.wvu.edu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egreeworks.wvu.edu/RDashboard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12236-D436-47F9-A56C-3A273FA653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A37BBB-1591-413A-9563-9EB9F1BB5D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742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88C72-4C52-4F21-ADEB-EC9723F74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Coursework What-If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368AE2-9927-4DC3-9B07-D879128A69D4}"/>
              </a:ext>
            </a:extLst>
          </p:cNvPr>
          <p:cNvSpPr txBox="1"/>
          <p:nvPr/>
        </p:nvSpPr>
        <p:spPr>
          <a:xfrm>
            <a:off x="838200" y="1690688"/>
            <a:ext cx="110981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a student is not interested in changing their major, but instead wants to know how a future course may affect their</a:t>
            </a:r>
            <a:br>
              <a:rPr lang="en-US" dirty="0"/>
            </a:br>
            <a:r>
              <a:rPr lang="en-US" dirty="0"/>
              <a:t>audit, the Responsive Dashboard has the ability to do that.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033269-CC46-4BD3-BECA-5881EA595AEB}"/>
              </a:ext>
            </a:extLst>
          </p:cNvPr>
          <p:cNvSpPr txBox="1"/>
          <p:nvPr/>
        </p:nvSpPr>
        <p:spPr>
          <a:xfrm>
            <a:off x="838200" y="4196142"/>
            <a:ext cx="113393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By checking the ‘Use Current Curriculum’ button, a student can enter a Subject and Course Number. The What-If will</a:t>
            </a:r>
            <a:br>
              <a:rPr lang="en-US" dirty="0"/>
            </a:br>
            <a:r>
              <a:rPr lang="en-US" dirty="0"/>
              <a:t>take the courses entered and place them into the appropriate places in the audit. </a:t>
            </a:r>
          </a:p>
          <a:p>
            <a:endParaRPr lang="en-US" dirty="0"/>
          </a:p>
          <a:p>
            <a:r>
              <a:rPr lang="en-US" dirty="0"/>
              <a:t>The Future Coursework can also be used in combination with the major change What-If. If the ‘Use Current Curriculum’</a:t>
            </a:r>
            <a:br>
              <a:rPr lang="en-US" dirty="0"/>
            </a:br>
            <a:r>
              <a:rPr lang="en-US" dirty="0"/>
              <a:t>is left unchecked, the Future Coursework is at the bottom of the list.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7053D81-A48A-4802-94D4-6B01AB6A43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471243"/>
            <a:ext cx="8782050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813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4EC6F-4A79-4178-842F-C56278332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Exceptions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8DAAE13-1A68-417A-8557-700F911B6D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848" y="2416030"/>
            <a:ext cx="5427152" cy="321464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B0AB734-B239-4711-9080-3857BA7501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842" y="1683239"/>
            <a:ext cx="8126315" cy="53514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3CC8FC2-DD9C-4BF2-983F-7BE046DF1C2D}"/>
              </a:ext>
            </a:extLst>
          </p:cNvPr>
          <p:cNvSpPr/>
          <p:nvPr/>
        </p:nvSpPr>
        <p:spPr>
          <a:xfrm>
            <a:off x="729842" y="1722463"/>
            <a:ext cx="419450" cy="4566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A2A8E0-AFEF-46F5-A1E6-D767A6318B53}"/>
              </a:ext>
            </a:extLst>
          </p:cNvPr>
          <p:cNvSpPr txBox="1"/>
          <p:nvPr/>
        </p:nvSpPr>
        <p:spPr>
          <a:xfrm>
            <a:off x="6946084" y="2550253"/>
            <a:ext cx="47733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 those with Exceptions access, click on the Exceptions tab at the top of the page.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Click the + symbol next to whichever requirement you wish to make an exception 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Select the Exception you want to make from the dropdown menu.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Fill in the appropriate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Click ‘Add Exception’</a:t>
            </a:r>
          </a:p>
        </p:txBody>
      </p:sp>
    </p:spTree>
    <p:extLst>
      <p:ext uri="{BB962C8B-B14F-4D97-AF65-F5344CB8AC3E}">
        <p14:creationId xmlns:p14="http://schemas.microsoft.com/office/powerpoint/2010/main" val="1948706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C604F-AD51-416A-B9F6-97543B851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Exceptions in the Audit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DB4796F-B833-49DC-A9CB-FF68BA7B4C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174" y="4765183"/>
            <a:ext cx="10333402" cy="172769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C06C59F-F23A-4A54-80F2-A7274C9D88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908079"/>
            <a:ext cx="7758069" cy="42376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E3FAD2D-F232-47F2-A158-FA44BC65A54F}"/>
              </a:ext>
            </a:extLst>
          </p:cNvPr>
          <p:cNvSpPr txBox="1"/>
          <p:nvPr/>
        </p:nvSpPr>
        <p:spPr>
          <a:xfrm>
            <a:off x="838200" y="2021747"/>
            <a:ext cx="111997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exception will appear in the audit as displayed below. Showing who made the exception, when the exception was</a:t>
            </a:r>
            <a:br>
              <a:rPr lang="en-US" dirty="0"/>
            </a:br>
            <a:r>
              <a:rPr lang="en-US" dirty="0"/>
              <a:t>added, the exception type, and the description entered.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B581A1-7599-405B-8F39-A54959661DD9}"/>
              </a:ext>
            </a:extLst>
          </p:cNvPr>
          <p:cNvSpPr txBox="1"/>
          <p:nvPr/>
        </p:nvSpPr>
        <p:spPr>
          <a:xfrm>
            <a:off x="838200" y="3674378"/>
            <a:ext cx="1135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Exception summary block at the bottom of the audit will show all exceptions that have been applied to the students</a:t>
            </a:r>
            <a:br>
              <a:rPr lang="en-US" dirty="0"/>
            </a:br>
            <a:r>
              <a:rPr lang="en-US" dirty="0"/>
              <a:t>audit. It also shows which block the audit has been applied to. Clicking on the highlighted description will navigate to</a:t>
            </a:r>
            <a:br>
              <a:rPr lang="en-US" dirty="0"/>
            </a:br>
            <a:r>
              <a:rPr lang="en-US" dirty="0"/>
              <a:t>that exception in the audit.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56CE19-E9FB-49FB-BB5F-E46EE9A5B66C}"/>
              </a:ext>
            </a:extLst>
          </p:cNvPr>
          <p:cNvSpPr/>
          <p:nvPr/>
        </p:nvSpPr>
        <p:spPr>
          <a:xfrm>
            <a:off x="7617204" y="5922628"/>
            <a:ext cx="1073790" cy="3439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94A57A5-A7DE-45B6-ABD1-0DFF7569BCCF}"/>
              </a:ext>
            </a:extLst>
          </p:cNvPr>
          <p:cNvSpPr/>
          <p:nvPr/>
        </p:nvSpPr>
        <p:spPr>
          <a:xfrm>
            <a:off x="2659310" y="5922628"/>
            <a:ext cx="520118" cy="3439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560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FF29B-0441-4B0A-8E65-3AF91B732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Exceptions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EB50983-3E13-4FF3-A7CA-DC305908FB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358529"/>
            <a:ext cx="10934700" cy="6477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77CCB40-45FF-4032-913F-DEB2972221BA}"/>
              </a:ext>
            </a:extLst>
          </p:cNvPr>
          <p:cNvSpPr txBox="1"/>
          <p:nvPr/>
        </p:nvSpPr>
        <p:spPr>
          <a:xfrm>
            <a:off x="628650" y="3212983"/>
            <a:ext cx="49369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 remove an exception: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Navigate back to the exceptions screen.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Scroll to the exception you want to remove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Click the Trash Can on the right side of the page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B31AE0-EEFE-4A8A-AD33-9F207F73257D}"/>
              </a:ext>
            </a:extLst>
          </p:cNvPr>
          <p:cNvSpPr/>
          <p:nvPr/>
        </p:nvSpPr>
        <p:spPr>
          <a:xfrm>
            <a:off x="11190914" y="2432807"/>
            <a:ext cx="372436" cy="3355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793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AF74B-003F-41D5-B8A0-65354DA6F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5E15C3-5E51-46A7-A57B-2051777014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2980640"/>
            <a:ext cx="11172825" cy="246946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4D16D17-EF48-4FD2-9056-F2A7A71A8D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975" y="1574930"/>
            <a:ext cx="9639300" cy="84772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8E07182-6223-46DD-948A-31018EA2D67A}"/>
              </a:ext>
            </a:extLst>
          </p:cNvPr>
          <p:cNvSpPr/>
          <p:nvPr/>
        </p:nvSpPr>
        <p:spPr>
          <a:xfrm>
            <a:off x="7991475" y="1800225"/>
            <a:ext cx="962025" cy="4476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29C3760-98A3-444E-9345-49078DE0F00F}"/>
              </a:ext>
            </a:extLst>
          </p:cNvPr>
          <p:cNvSpPr/>
          <p:nvPr/>
        </p:nvSpPr>
        <p:spPr>
          <a:xfrm>
            <a:off x="10448924" y="3167062"/>
            <a:ext cx="1181100" cy="523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690796-8B6F-4196-AB63-CEE79AB3227D}"/>
              </a:ext>
            </a:extLst>
          </p:cNvPr>
          <p:cNvSpPr txBox="1"/>
          <p:nvPr/>
        </p:nvSpPr>
        <p:spPr>
          <a:xfrm>
            <a:off x="723900" y="2657475"/>
            <a:ext cx="6210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 Create or View student Plans of Study, select the ‘Plans’ tab from the header bar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E70FDB-CA24-479C-AD67-A8201E44BBA5}"/>
              </a:ext>
            </a:extLst>
          </p:cNvPr>
          <p:cNvSpPr/>
          <p:nvPr/>
        </p:nvSpPr>
        <p:spPr>
          <a:xfrm>
            <a:off x="723900" y="4331820"/>
            <a:ext cx="1181100" cy="5238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CE70A07-9B2B-43C9-9A9E-CB6CB9093A9A}"/>
              </a:ext>
            </a:extLst>
          </p:cNvPr>
          <p:cNvSpPr txBox="1"/>
          <p:nvPr/>
        </p:nvSpPr>
        <p:spPr>
          <a:xfrm>
            <a:off x="723900" y="5360194"/>
            <a:ext cx="11010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Plan List displays any existing plan. Selecting the plan description will allow for viewing/editing of the plan. To create a new plan, select ‘New plan.’</a:t>
            </a:r>
          </a:p>
        </p:txBody>
      </p:sp>
    </p:spTree>
    <p:extLst>
      <p:ext uri="{BB962C8B-B14F-4D97-AF65-F5344CB8AC3E}">
        <p14:creationId xmlns:p14="http://schemas.microsoft.com/office/powerpoint/2010/main" val="3236468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A3FE1-5297-4D03-B3E2-90A09259C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Plans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4F7B0E-9261-4771-BB59-DBD1DE05B9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133" y="1918850"/>
            <a:ext cx="10620375" cy="343308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FCE7DE2-B63F-473F-9AC5-1AD6B632A884}"/>
              </a:ext>
            </a:extLst>
          </p:cNvPr>
          <p:cNvSpPr txBox="1"/>
          <p:nvPr/>
        </p:nvSpPr>
        <p:spPr>
          <a:xfrm>
            <a:off x="838200" y="5276675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New Terms can be added with the ‘Add term’ button.</a:t>
            </a:r>
          </a:p>
          <a:p>
            <a:r>
              <a:rPr lang="en-US" dirty="0"/>
              <a:t>Different requirements can be added to the plan by clicking the ‘+’ next to the requirement you want to add.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C9FDF8-D6A0-4668-B101-25F01632C943}"/>
              </a:ext>
            </a:extLst>
          </p:cNvPr>
          <p:cNvSpPr/>
          <p:nvPr/>
        </p:nvSpPr>
        <p:spPr>
          <a:xfrm>
            <a:off x="10033233" y="1918850"/>
            <a:ext cx="1174459" cy="64633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DF16FE-DA97-4937-81CB-DEC7617CFEE9}"/>
              </a:ext>
            </a:extLst>
          </p:cNvPr>
          <p:cNvSpPr/>
          <p:nvPr/>
        </p:nvSpPr>
        <p:spPr>
          <a:xfrm>
            <a:off x="2600587" y="3095539"/>
            <a:ext cx="385894" cy="187913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13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48CDF-F3AA-4011-80E9-F6C58C438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Choice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520527D-8626-4C41-96EC-856E4021E3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19075"/>
            <a:ext cx="4631321" cy="471880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DF77F20-C782-4AD9-A416-DBBE6AB98BAC}"/>
              </a:ext>
            </a:extLst>
          </p:cNvPr>
          <p:cNvSpPr txBox="1"/>
          <p:nvPr/>
        </p:nvSpPr>
        <p:spPr>
          <a:xfrm>
            <a:off x="6096000" y="1619075"/>
            <a:ext cx="49942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Choice requirement can be used to give students options on which course to take for this requirement.</a:t>
            </a:r>
          </a:p>
          <a:p>
            <a:endParaRPr lang="en-US" dirty="0"/>
          </a:p>
          <a:p>
            <a:r>
              <a:rPr lang="en-US" dirty="0"/>
              <a:t>In the ‘Course’ search box, type in the Subject/Course number of the course you wish to add to the list of options.</a:t>
            </a:r>
          </a:p>
          <a:p>
            <a:endParaRPr lang="en-US" dirty="0"/>
          </a:p>
          <a:p>
            <a:r>
              <a:rPr lang="en-US" dirty="0"/>
              <a:t>To create additional options, click the ‘Add’ button.</a:t>
            </a:r>
          </a:p>
          <a:p>
            <a:endParaRPr lang="en-US" dirty="0"/>
          </a:p>
          <a:p>
            <a:r>
              <a:rPr lang="en-US" dirty="0"/>
              <a:t>If you want to specify a number of credits or minimum grade, those can also be selected.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0B777C-18BA-4D28-8F93-53E7537BA863}"/>
              </a:ext>
            </a:extLst>
          </p:cNvPr>
          <p:cNvSpPr/>
          <p:nvPr/>
        </p:nvSpPr>
        <p:spPr>
          <a:xfrm>
            <a:off x="1417739" y="3825380"/>
            <a:ext cx="1174459" cy="39428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7DE916-1459-465A-B4D6-F681DD8325B6}"/>
              </a:ext>
            </a:extLst>
          </p:cNvPr>
          <p:cNvSpPr/>
          <p:nvPr/>
        </p:nvSpPr>
        <p:spPr>
          <a:xfrm>
            <a:off x="4840448" y="3431099"/>
            <a:ext cx="385893" cy="31039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273928-9C1A-4FCA-8312-3F301851DC9E}"/>
              </a:ext>
            </a:extLst>
          </p:cNvPr>
          <p:cNvSpPr/>
          <p:nvPr/>
        </p:nvSpPr>
        <p:spPr>
          <a:xfrm>
            <a:off x="1033244" y="5041783"/>
            <a:ext cx="4125985" cy="83439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8530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48CDF-F3AA-4011-80E9-F6C58C438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4A53FD-E239-45E3-B6DB-F53CCDA77FC7}"/>
              </a:ext>
            </a:extLst>
          </p:cNvPr>
          <p:cNvSpPr txBox="1"/>
          <p:nvPr/>
        </p:nvSpPr>
        <p:spPr>
          <a:xfrm>
            <a:off x="6560191" y="1627464"/>
            <a:ext cx="50837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Course option allows you to add a specific course to the Plan of Study.</a:t>
            </a:r>
          </a:p>
          <a:p>
            <a:endParaRPr lang="en-US" dirty="0"/>
          </a:p>
          <a:p>
            <a:r>
              <a:rPr lang="en-US" dirty="0"/>
              <a:t>Select which Term you want to add the course to from the dropdown list.</a:t>
            </a:r>
          </a:p>
          <a:p>
            <a:endParaRPr lang="en-US" dirty="0"/>
          </a:p>
          <a:p>
            <a:r>
              <a:rPr lang="en-US" dirty="0"/>
              <a:t>Enter the Subject/Course number into the ‘Course requirement’ box and select the course from the list.</a:t>
            </a:r>
          </a:p>
          <a:p>
            <a:endParaRPr lang="en-US" dirty="0"/>
          </a:p>
          <a:p>
            <a:r>
              <a:rPr lang="en-US" dirty="0"/>
              <a:t>‘Minimum grade’, ‘Campus’, and ‘Delivery’ are optional. Delivery refers to On Campus or Online.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4621F52-6998-43BC-92C0-8A825D1986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608" y="1627464"/>
            <a:ext cx="5252392" cy="4802187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8D1C7AB-337B-48C2-8AB1-A17017E496B0}"/>
              </a:ext>
            </a:extLst>
          </p:cNvPr>
          <p:cNvSpPr/>
          <p:nvPr/>
        </p:nvSpPr>
        <p:spPr>
          <a:xfrm>
            <a:off x="1090569" y="2751589"/>
            <a:ext cx="4798503" cy="36072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0F324EC-A1BF-441D-A726-CC6B85D84926}"/>
              </a:ext>
            </a:extLst>
          </p:cNvPr>
          <p:cNvSpPr/>
          <p:nvPr/>
        </p:nvSpPr>
        <p:spPr>
          <a:xfrm>
            <a:off x="1090569" y="3248636"/>
            <a:ext cx="4798503" cy="36072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E09310C-4E8B-4593-873D-94880117B7D1}"/>
              </a:ext>
            </a:extLst>
          </p:cNvPr>
          <p:cNvSpPr/>
          <p:nvPr/>
        </p:nvSpPr>
        <p:spPr>
          <a:xfrm>
            <a:off x="1070552" y="4173217"/>
            <a:ext cx="4798503" cy="155646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920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D4408-8E02-4C90-98F2-815D391F8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GPA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07B802-77D9-49BC-9CDA-5A7453CE69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22415"/>
            <a:ext cx="5715498" cy="358153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2441CAE-3E91-4492-9C1A-92A2BF1950DE}"/>
              </a:ext>
            </a:extLst>
          </p:cNvPr>
          <p:cNvSpPr/>
          <p:nvPr/>
        </p:nvSpPr>
        <p:spPr>
          <a:xfrm>
            <a:off x="1115736" y="3347207"/>
            <a:ext cx="5142451" cy="36072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ECBB48-3557-4D9F-9748-A20D759874E0}"/>
              </a:ext>
            </a:extLst>
          </p:cNvPr>
          <p:cNvSpPr/>
          <p:nvPr/>
        </p:nvSpPr>
        <p:spPr>
          <a:xfrm>
            <a:off x="1115736" y="3959297"/>
            <a:ext cx="5142451" cy="36072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6B6AA2-3696-4747-BE9D-8CE03DB8E77E}"/>
              </a:ext>
            </a:extLst>
          </p:cNvPr>
          <p:cNvSpPr/>
          <p:nvPr/>
        </p:nvSpPr>
        <p:spPr>
          <a:xfrm>
            <a:off x="1115736" y="4571387"/>
            <a:ext cx="5142451" cy="36072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207FE1-74BC-4B35-B0C3-309E1D3B1EDC}"/>
              </a:ext>
            </a:extLst>
          </p:cNvPr>
          <p:cNvSpPr txBox="1"/>
          <p:nvPr/>
        </p:nvSpPr>
        <p:spPr>
          <a:xfrm>
            <a:off x="6831234" y="2122414"/>
            <a:ext cx="468105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GPA allows you to set a minimum </a:t>
            </a:r>
            <a:r>
              <a:rPr lang="en-US" dirty="0" err="1"/>
              <a:t>gpa</a:t>
            </a:r>
            <a:r>
              <a:rPr lang="en-US" dirty="0"/>
              <a:t> needed for whichever term you apply the requirement to.</a:t>
            </a:r>
          </a:p>
          <a:p>
            <a:endParaRPr lang="en-US" dirty="0"/>
          </a:p>
          <a:p>
            <a:r>
              <a:rPr lang="en-US" dirty="0"/>
              <a:t>Select the ‘Term’ from the dropdown list.</a:t>
            </a:r>
          </a:p>
          <a:p>
            <a:endParaRPr lang="en-US" dirty="0"/>
          </a:p>
          <a:p>
            <a:r>
              <a:rPr lang="en-US" dirty="0"/>
              <a:t>Select what kind of GPA you want to track: Overall, Term, Major.</a:t>
            </a:r>
          </a:p>
          <a:p>
            <a:endParaRPr lang="en-US" dirty="0"/>
          </a:p>
          <a:p>
            <a:r>
              <a:rPr lang="en-US" dirty="0"/>
              <a:t>Enter the GPA value you want the student to achieve.</a:t>
            </a:r>
          </a:p>
        </p:txBody>
      </p:sp>
    </p:spTree>
    <p:extLst>
      <p:ext uri="{BB962C8B-B14F-4D97-AF65-F5344CB8AC3E}">
        <p14:creationId xmlns:p14="http://schemas.microsoft.com/office/powerpoint/2010/main" val="10697613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4FFB5-4CAD-4BA5-A419-111E02C93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Placeholder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880E8F-AEA2-48B6-A215-0B1F0268E6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5208602" cy="321707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7F20702-EAF8-4A26-873B-24E95B3B8E90}"/>
              </a:ext>
            </a:extLst>
          </p:cNvPr>
          <p:cNvSpPr txBox="1"/>
          <p:nvPr/>
        </p:nvSpPr>
        <p:spPr>
          <a:xfrm>
            <a:off x="6576969" y="1690688"/>
            <a:ext cx="484883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Placeholder requirement allows for more ambiguous requirements to be placed in the plan of study.</a:t>
            </a:r>
          </a:p>
          <a:p>
            <a:endParaRPr lang="en-US" dirty="0"/>
          </a:p>
          <a:p>
            <a:r>
              <a:rPr lang="en-US" dirty="0"/>
              <a:t>These include things like Electives and GEF 4.</a:t>
            </a:r>
          </a:p>
          <a:p>
            <a:endParaRPr lang="en-US" dirty="0"/>
          </a:p>
          <a:p>
            <a:r>
              <a:rPr lang="en-US" dirty="0"/>
              <a:t>Select the appropriate Term from the dropdown list.</a:t>
            </a:r>
          </a:p>
          <a:p>
            <a:endParaRPr lang="en-US" dirty="0"/>
          </a:p>
          <a:p>
            <a:r>
              <a:rPr lang="en-US" dirty="0"/>
              <a:t>Select the type of course the placeholder is filling (i.e. Elective or GEF 4)</a:t>
            </a:r>
          </a:p>
          <a:p>
            <a:endParaRPr lang="en-US" dirty="0"/>
          </a:p>
          <a:p>
            <a:r>
              <a:rPr lang="en-US" dirty="0"/>
              <a:t>Enter a description for this placeholder.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BE39FC-628D-4F17-88E9-9EBB81CA4022}"/>
              </a:ext>
            </a:extLst>
          </p:cNvPr>
          <p:cNvSpPr/>
          <p:nvPr/>
        </p:nvSpPr>
        <p:spPr>
          <a:xfrm>
            <a:off x="1115736" y="3347207"/>
            <a:ext cx="4664279" cy="36072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4B7D0D-0462-4B78-B5F5-C5DD917F30E8}"/>
              </a:ext>
            </a:extLst>
          </p:cNvPr>
          <p:cNvSpPr/>
          <p:nvPr/>
        </p:nvSpPr>
        <p:spPr>
          <a:xfrm>
            <a:off x="1115736" y="2790511"/>
            <a:ext cx="4664279" cy="36072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F4A27C5-5D04-4664-B717-BF94E0C68F48}"/>
              </a:ext>
            </a:extLst>
          </p:cNvPr>
          <p:cNvSpPr/>
          <p:nvPr/>
        </p:nvSpPr>
        <p:spPr>
          <a:xfrm>
            <a:off x="1115736" y="3947122"/>
            <a:ext cx="4664279" cy="36072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257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D3C65-9669-4605-A47E-E0E94143E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Responsive Dashboard?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F21BD-2826-464D-838F-3B8070C8A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Degree Works Responsive Dashboard is a new tool from Ellucian designed to modernize the Degree Works experience for students and advisors.</a:t>
            </a:r>
          </a:p>
          <a:p>
            <a:r>
              <a:rPr lang="en-US" dirty="0"/>
              <a:t>The Responsive Dashboard offers a mobile friendly site for students on the move.</a:t>
            </a:r>
          </a:p>
          <a:p>
            <a:r>
              <a:rPr lang="en-US" dirty="0"/>
              <a:t>The Plans feature in the Responsive Dashboard offers a more intuitive interface for building and modifying student plans of study.</a:t>
            </a:r>
          </a:p>
          <a:p>
            <a:r>
              <a:rPr lang="en-US" dirty="0"/>
              <a:t>WVU will continue to simultaneously support the Responsive and Classic dashboards while they are supported by Ellucian.</a:t>
            </a:r>
          </a:p>
        </p:txBody>
      </p:sp>
    </p:spTree>
    <p:extLst>
      <p:ext uri="{BB962C8B-B14F-4D97-AF65-F5344CB8AC3E}">
        <p14:creationId xmlns:p14="http://schemas.microsoft.com/office/powerpoint/2010/main" val="1238556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EA2F9-D873-4579-BEB6-BCB1679A7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requirements within a plan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95A514-79A0-4E45-B93A-ECEE63790A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3933" y="1690688"/>
            <a:ext cx="5039610" cy="466008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8C5B278-5FA7-4EC6-A3DE-262E45C37922}"/>
              </a:ext>
            </a:extLst>
          </p:cNvPr>
          <p:cNvSpPr txBox="1"/>
          <p:nvPr/>
        </p:nvSpPr>
        <p:spPr>
          <a:xfrm>
            <a:off x="6096000" y="5452844"/>
            <a:ext cx="42811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you need to move a requirement within a plan, from the main screen, simply drag and drop the requirement into a different term.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ABA29BA-2610-4F55-9523-737A6F147C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8552" y="1690688"/>
            <a:ext cx="4135030" cy="442086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09EC082-331E-443D-B7FC-B03FDF92FBA1}"/>
              </a:ext>
            </a:extLst>
          </p:cNvPr>
          <p:cNvSpPr/>
          <p:nvPr/>
        </p:nvSpPr>
        <p:spPr>
          <a:xfrm>
            <a:off x="1484851" y="3506598"/>
            <a:ext cx="1837189" cy="72984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8AA8355-6E7D-43A9-A9AB-94909A87595F}"/>
              </a:ext>
            </a:extLst>
          </p:cNvPr>
          <p:cNvCxnSpPr/>
          <p:nvPr/>
        </p:nvCxnSpPr>
        <p:spPr>
          <a:xfrm flipV="1">
            <a:off x="3380763" y="3179428"/>
            <a:ext cx="4764947" cy="520117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806C89F6-1B68-4B9A-9C0D-0A26212AE972}"/>
              </a:ext>
            </a:extLst>
          </p:cNvPr>
          <p:cNvSpPr/>
          <p:nvPr/>
        </p:nvSpPr>
        <p:spPr>
          <a:xfrm>
            <a:off x="8145710" y="2709644"/>
            <a:ext cx="1837189" cy="72984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5989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380456" y="1727200"/>
            <a:ext cx="7431088" cy="2438400"/>
          </a:xfrm>
        </p:spPr>
        <p:txBody>
          <a:bodyPr/>
          <a:lstStyle/>
          <a:p>
            <a:r>
              <a:rPr lang="en-US" dirty="0"/>
              <a:t>Contact Information: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4294967295"/>
          </p:nvPr>
        </p:nvSpPr>
        <p:spPr>
          <a:xfrm>
            <a:off x="2514600" y="3369469"/>
            <a:ext cx="7772400" cy="15922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700" dirty="0"/>
              <a:t>Office of the University Registrar</a:t>
            </a:r>
          </a:p>
          <a:p>
            <a:pPr>
              <a:buNone/>
            </a:pPr>
            <a:r>
              <a:rPr lang="en-US" sz="2700" dirty="0"/>
              <a:t>304.293.5355</a:t>
            </a:r>
          </a:p>
          <a:p>
            <a:pPr>
              <a:buNone/>
            </a:pPr>
            <a:r>
              <a:rPr lang="en-US" sz="2700" dirty="0">
                <a:hlinkClick r:id="rId2"/>
              </a:rPr>
              <a:t>Registrar@mail.wvu.edu</a:t>
            </a:r>
            <a:endParaRPr lang="en-US" sz="2700" dirty="0"/>
          </a:p>
          <a:p>
            <a:pPr>
              <a:buNone/>
            </a:pPr>
            <a:endParaRPr lang="en-US" sz="2700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15000" y="6477001"/>
            <a:ext cx="762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chemeClr val="bg1"/>
                </a:solidFill>
              </a:rPr>
              <a:t>v5.0 Fall 2014</a:t>
            </a:r>
          </a:p>
        </p:txBody>
      </p:sp>
    </p:spTree>
    <p:extLst>
      <p:ext uri="{BB962C8B-B14F-4D97-AF65-F5344CB8AC3E}">
        <p14:creationId xmlns:p14="http://schemas.microsoft.com/office/powerpoint/2010/main" val="3424406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EEE8DB3-9F4B-4E9B-8F74-5FD03A233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Homepage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244529-1335-4CF2-BEDE-6DC98FD6DA27}"/>
              </a:ext>
            </a:extLst>
          </p:cNvPr>
          <p:cNvSpPr txBox="1"/>
          <p:nvPr/>
        </p:nvSpPr>
        <p:spPr>
          <a:xfrm>
            <a:off x="8506437" y="1821898"/>
            <a:ext cx="322976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Responsive Dashboard homepage contains a simple student search, as well as the pop-up menu for the Advanced Search.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Worksheet, Exceptions, and Plans tabs are persistent across all pages of the Responsive Dashboard.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Responsive Dashboard URL:</a:t>
            </a:r>
            <a:br>
              <a:rPr lang="en-US" dirty="0"/>
            </a:br>
            <a:r>
              <a:rPr lang="en-US" dirty="0">
                <a:hlinkClick r:id="rId2"/>
              </a:rPr>
              <a:t>https://degreeworks.wvu.edu/RDashboard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2B0A23E-9384-4888-A847-AD4AFFFB66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690688"/>
            <a:ext cx="7419975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22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11803-C34D-446B-B4E3-81A68F5B7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Advanced Search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E4DF9C5-84B8-41EE-AA7C-C25EBBB7F5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54467"/>
            <a:ext cx="7402112" cy="439752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4EDA577-34EA-4D6E-B07C-3A83169830C9}"/>
              </a:ext>
            </a:extLst>
          </p:cNvPr>
          <p:cNvSpPr txBox="1"/>
          <p:nvPr/>
        </p:nvSpPr>
        <p:spPr>
          <a:xfrm>
            <a:off x="8581938" y="1554467"/>
            <a:ext cx="30955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Advanced Search remains similar to the Classic Dashboard.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From this menu, Advisors are able to identify populations of students based on a variety of criteria.</a:t>
            </a:r>
          </a:p>
        </p:txBody>
      </p:sp>
    </p:spTree>
    <p:extLst>
      <p:ext uri="{BB962C8B-B14F-4D97-AF65-F5344CB8AC3E}">
        <p14:creationId xmlns:p14="http://schemas.microsoft.com/office/powerpoint/2010/main" val="2319654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B801B-D2DB-4675-A770-EBF11C88E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Header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04A707-2CD0-46F6-B238-2BDF71D2955E}"/>
              </a:ext>
            </a:extLst>
          </p:cNvPr>
          <p:cNvSpPr txBox="1"/>
          <p:nvPr/>
        </p:nvSpPr>
        <p:spPr>
          <a:xfrm>
            <a:off x="436228" y="4626297"/>
            <a:ext cx="114414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Much of the information present in the student header of the Classic Dashboard will carry over to the Responsive Dashboard.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However, some functionality is presently unavailable, such as URLs. As updates from Ellucian allow us to bring forward these customizations, we will implement them.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Other information may also be located in a different location in the Responsive Dashboard.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007F0F8-7896-41F9-9C47-508AE27AD4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096" y="1344098"/>
            <a:ext cx="11574579" cy="3142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098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F510F-4209-4700-8A9E-730DB22E5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Features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FA3904-AA46-4214-91F7-6FC997F5A2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7346" r="33" b="31511"/>
          <a:stretch/>
        </p:blipFill>
        <p:spPr>
          <a:xfrm>
            <a:off x="838200" y="1857973"/>
            <a:ext cx="3775745" cy="215196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D8E7C15-908E-4B16-A540-F78B8EFB28F8}"/>
              </a:ext>
            </a:extLst>
          </p:cNvPr>
          <p:cNvSpPr/>
          <p:nvPr/>
        </p:nvSpPr>
        <p:spPr>
          <a:xfrm>
            <a:off x="3397541" y="1921079"/>
            <a:ext cx="1090569" cy="3691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71BCF1-C17B-4523-88B0-6F1CFF1DCF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073045"/>
            <a:ext cx="4114800" cy="21907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71CB2B8-6A54-4A51-831F-D7FEC24EF299}"/>
              </a:ext>
            </a:extLst>
          </p:cNvPr>
          <p:cNvSpPr txBox="1"/>
          <p:nvPr/>
        </p:nvSpPr>
        <p:spPr>
          <a:xfrm>
            <a:off x="5540890" y="2731675"/>
            <a:ext cx="622644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Several functions have been placed at the top of the Audit: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 Printer Icon will pull up the PDF version of the audit </a:t>
            </a:r>
            <a:br>
              <a:rPr lang="en-US" dirty="0"/>
            </a:br>
            <a:r>
              <a:rPr lang="en-US" dirty="0"/>
              <a:t>for printing and preserving an audit.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 Letter icon will display the students contact </a:t>
            </a:r>
            <a:br>
              <a:rPr lang="en-US" dirty="0"/>
            </a:br>
            <a:r>
              <a:rPr lang="en-US" dirty="0"/>
              <a:t>information.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 Three Vertical Dots will bring up additional options</a:t>
            </a:r>
            <a:br>
              <a:rPr lang="en-US" dirty="0"/>
            </a:br>
            <a:r>
              <a:rPr lang="en-US" dirty="0"/>
              <a:t>for the GPA Calculators, Class History, and Notes.</a:t>
            </a:r>
          </a:p>
        </p:txBody>
      </p:sp>
    </p:spTree>
    <p:extLst>
      <p:ext uri="{BB962C8B-B14F-4D97-AF65-F5344CB8AC3E}">
        <p14:creationId xmlns:p14="http://schemas.microsoft.com/office/powerpoint/2010/main" val="661691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D3F91-CCCA-4C6A-8D0D-B0D870369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Collapsing Blocks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5825C4A-94D3-4BB1-91A9-C5B33FF65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784" y="2359502"/>
            <a:ext cx="11425806" cy="106949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1334B01-2907-4524-AAE5-08A2DCD3BE71}"/>
              </a:ext>
            </a:extLst>
          </p:cNvPr>
          <p:cNvSpPr/>
          <p:nvPr/>
        </p:nvSpPr>
        <p:spPr>
          <a:xfrm>
            <a:off x="11353801" y="2818701"/>
            <a:ext cx="368416" cy="3607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4BADDB-0FC5-4B95-83DD-25E1AD3FE676}"/>
              </a:ext>
            </a:extLst>
          </p:cNvPr>
          <p:cNvSpPr txBox="1"/>
          <p:nvPr/>
        </p:nvSpPr>
        <p:spPr>
          <a:xfrm>
            <a:off x="830196" y="3636149"/>
            <a:ext cx="108920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Header of each block displays the same information as seen in the Classic Dashboard.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One new function of the Responsive Dashboard is the ability to collapse blocks. Click the arrow in the top right</a:t>
            </a:r>
            <a:br>
              <a:rPr lang="en-US" dirty="0"/>
            </a:br>
            <a:r>
              <a:rPr lang="en-US" dirty="0"/>
              <a:t>corner of the block to collapse/reveal the block contents.</a:t>
            </a:r>
          </a:p>
        </p:txBody>
      </p:sp>
    </p:spTree>
    <p:extLst>
      <p:ext uri="{BB962C8B-B14F-4D97-AF65-F5344CB8AC3E}">
        <p14:creationId xmlns:p14="http://schemas.microsoft.com/office/powerpoint/2010/main" val="2367353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D9539-6375-4A96-9502-DE6D22B42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What-If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BA8CA4-4C90-4701-9224-0AA5742E9A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852" y="1852263"/>
            <a:ext cx="3638550" cy="4857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58F39A7-83BA-4334-9087-28F2BD6313CB}"/>
              </a:ext>
            </a:extLst>
          </p:cNvPr>
          <p:cNvSpPr txBox="1"/>
          <p:nvPr/>
        </p:nvSpPr>
        <p:spPr>
          <a:xfrm>
            <a:off x="838200" y="2768367"/>
            <a:ext cx="1125000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What-If Feature is located directly under the Student Header block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What-If allows students and advisors to simulate how a students audit will appear if they were to change their</a:t>
            </a:r>
            <a:br>
              <a:rPr lang="en-US" dirty="0"/>
            </a:br>
            <a:r>
              <a:rPr lang="en-US" dirty="0"/>
              <a:t>major, or add an additional credential, such as a Minor or Area of Emphasis.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Responsive Dashboard also adds a new feature allowing students and advisors to perform a What-If on specific</a:t>
            </a:r>
            <a:br>
              <a:rPr lang="en-US" dirty="0"/>
            </a:br>
            <a:r>
              <a:rPr lang="en-US" dirty="0"/>
              <a:t>courses.</a:t>
            </a:r>
          </a:p>
        </p:txBody>
      </p:sp>
    </p:spTree>
    <p:extLst>
      <p:ext uri="{BB962C8B-B14F-4D97-AF65-F5344CB8AC3E}">
        <p14:creationId xmlns:p14="http://schemas.microsoft.com/office/powerpoint/2010/main" val="613019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E63A8-4286-4096-AF52-B62D8775D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Change What-If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E3C44A9-75B2-43DC-9AE7-E5B85F3336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14617"/>
            <a:ext cx="7667013" cy="327419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530BEAC-4B8C-45B5-B39C-7ECF57E93D23}"/>
              </a:ext>
            </a:extLst>
          </p:cNvPr>
          <p:cNvSpPr txBox="1"/>
          <p:nvPr/>
        </p:nvSpPr>
        <p:spPr>
          <a:xfrm>
            <a:off x="838200" y="5377343"/>
            <a:ext cx="109771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 perform a simulated major change on a student, select a catalog year and program from the drop down menu. If</a:t>
            </a:r>
          </a:p>
          <a:p>
            <a:r>
              <a:rPr lang="en-US" dirty="0"/>
              <a:t>the student has any minor(s) or concentrations those can be added optionally.</a:t>
            </a:r>
          </a:p>
          <a:p>
            <a:endParaRPr lang="en-US" dirty="0"/>
          </a:p>
          <a:p>
            <a:r>
              <a:rPr lang="en-US" dirty="0"/>
              <a:t>Once the information has been entered, click the ‘Process’ button at the bottom of the page.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29348B2-8736-4B71-8E08-DC30007EAC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1083" y="4588734"/>
            <a:ext cx="2133600" cy="60007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2EE77AF-0E88-46DF-9ABA-5EC6C93AF938}"/>
              </a:ext>
            </a:extLst>
          </p:cNvPr>
          <p:cNvSpPr/>
          <p:nvPr/>
        </p:nvSpPr>
        <p:spPr>
          <a:xfrm>
            <a:off x="9081083" y="4588734"/>
            <a:ext cx="1103152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565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1504</TotalTime>
  <Words>1192</Words>
  <Application>Microsoft Office PowerPoint</Application>
  <PresentationFormat>Widescreen</PresentationFormat>
  <Paragraphs>99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PowerPoint Presentation</vt:lpstr>
      <vt:lpstr>What is the Responsive Dashboard?</vt:lpstr>
      <vt:lpstr>Homepage</vt:lpstr>
      <vt:lpstr>Advanced Search</vt:lpstr>
      <vt:lpstr>Student Header</vt:lpstr>
      <vt:lpstr>Additional Features</vt:lpstr>
      <vt:lpstr>Collapsing Blocks</vt:lpstr>
      <vt:lpstr>What-If</vt:lpstr>
      <vt:lpstr>Major Change What-If</vt:lpstr>
      <vt:lpstr>Future Coursework What-If</vt:lpstr>
      <vt:lpstr>Adding Exceptions</vt:lpstr>
      <vt:lpstr>Exceptions in the Audit</vt:lpstr>
      <vt:lpstr>Removing Exceptions</vt:lpstr>
      <vt:lpstr>Plans</vt:lpstr>
      <vt:lpstr>Creating Plans</vt:lpstr>
      <vt:lpstr>Choice</vt:lpstr>
      <vt:lpstr>Course</vt:lpstr>
      <vt:lpstr>GPA</vt:lpstr>
      <vt:lpstr>Placeholder</vt:lpstr>
      <vt:lpstr>Moving requirements within a plan</vt:lpstr>
      <vt:lpstr>Contact Information: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Hathaway</dc:creator>
  <cp:lastModifiedBy>Patrick Hathaway</cp:lastModifiedBy>
  <cp:revision>18</cp:revision>
  <dcterms:created xsi:type="dcterms:W3CDTF">2021-09-13T16:37:25Z</dcterms:created>
  <dcterms:modified xsi:type="dcterms:W3CDTF">2022-01-28T23:02:41Z</dcterms:modified>
</cp:coreProperties>
</file>