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5" r:id="rId3"/>
    <p:sldId id="285" r:id="rId4"/>
    <p:sldId id="279" r:id="rId5"/>
    <p:sldId id="272" r:id="rId6"/>
    <p:sldId id="282" r:id="rId7"/>
    <p:sldId id="271" r:id="rId8"/>
    <p:sldId id="297" r:id="rId9"/>
    <p:sldId id="270" r:id="rId10"/>
    <p:sldId id="289" r:id="rId11"/>
    <p:sldId id="291" r:id="rId12"/>
    <p:sldId id="290" r:id="rId13"/>
    <p:sldId id="292" r:id="rId14"/>
    <p:sldId id="293" r:id="rId15"/>
    <p:sldId id="294" r:id="rId16"/>
    <p:sldId id="295" r:id="rId17"/>
    <p:sldId id="296" r:id="rId18"/>
    <p:sldId id="268" r:id="rId19"/>
    <p:sldId id="284" r:id="rId20"/>
    <p:sldId id="266" r:id="rId21"/>
    <p:sldId id="287" r:id="rId22"/>
    <p:sldId id="288" r:id="rId23"/>
    <p:sldId id="273" r:id="rId24"/>
    <p:sldId id="274" r:id="rId25"/>
    <p:sldId id="275" r:id="rId26"/>
    <p:sldId id="281" r:id="rId27"/>
    <p:sldId id="276" r:id="rId28"/>
    <p:sldId id="286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89203" autoAdjust="0"/>
  </p:normalViewPr>
  <p:slideViewPr>
    <p:cSldViewPr snapToObjects="1">
      <p:cViewPr varScale="1">
        <p:scale>
          <a:sx n="104" d="100"/>
          <a:sy n="104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194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F044655E-3115-7C42-827D-17BC336D0BB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DF32989B-F806-A248-8A7E-0E866F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1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92221E59-AF1D-7444-AC33-A7AD68BF5C93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BF4151B4-E982-9242-828B-7981763AC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6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1B4-E982-9242-828B-7981763AC1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5334000" y="62484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 Office of the University Registrar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85000"/>
                </a:schemeClr>
              </a:solidFill>
              <a:effectLst/>
              <a:uLnTx/>
              <a:uFillTx/>
              <a:latin typeface="+mj-lt"/>
              <a:ea typeface="+mn-ea"/>
              <a:cs typeface="Times New Roman (Body)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 cap="all">
          <a:solidFill>
            <a:srgbClr val="2540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25406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25406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25406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registrar.wvu.edu/training-docs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://registrar.wvu.edu/d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r@mail.wvu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rar.wvu.edu/form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mix.wvu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mix.wvu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Degree 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Virginia University</a:t>
            </a:r>
          </a:p>
          <a:p>
            <a:r>
              <a:rPr lang="en-US" dirty="0" smtClean="0"/>
              <a:t>Office of the University Registrar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Worksheet overview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09676"/>
            <a:ext cx="3276600" cy="48101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main view after searching for and selecting a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view allows for audit analysis and access to additional tools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worksheet is divided into blocks or sections. Each of these has a bold blue heading.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03" y="1447800"/>
            <a:ext cx="528489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Student Block</a:t>
            </a:r>
            <a:endParaRPr lang="en-US" dirty="0">
              <a:solidFill>
                <a:srgbClr val="F0B31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149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82296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student block is located at the top of the audit and lists important student information.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Name, ID, Level, Classification, Catalog Year, College, Degree, Major, Minor, </a:t>
            </a:r>
            <a:r>
              <a:rPr lang="en-US" dirty="0" err="1" smtClean="0">
                <a:solidFill>
                  <a:schemeClr val="bg1"/>
                </a:solidFill>
              </a:rPr>
              <a:t>AoE</a:t>
            </a:r>
            <a:r>
              <a:rPr lang="en-US" dirty="0" smtClean="0">
                <a:solidFill>
                  <a:schemeClr val="bg1"/>
                </a:solidFill>
              </a:rPr>
              <a:t>, Credit Information, and GPA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Degree Block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276600"/>
            <a:ext cx="82296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degree block directly below the student block and contains all requirements for that specific degree.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GEC Requirement, Major Requirements, Writing, Capstone, Foreign Language, Minor, </a:t>
            </a:r>
            <a:r>
              <a:rPr lang="en-US" dirty="0" err="1" smtClean="0">
                <a:solidFill>
                  <a:schemeClr val="bg1"/>
                </a:solidFill>
              </a:rPr>
              <a:t>AoE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7413"/>
            <a:ext cx="8991600" cy="21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GEF </a:t>
            </a:r>
            <a:r>
              <a:rPr lang="en-US" dirty="0" smtClean="0">
                <a:solidFill>
                  <a:srgbClr val="F0B31C"/>
                </a:solidFill>
              </a:rPr>
              <a:t>Block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3968079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GEF </a:t>
            </a:r>
            <a:r>
              <a:rPr lang="en-US" dirty="0" smtClean="0">
                <a:solidFill>
                  <a:schemeClr val="bg1"/>
                </a:solidFill>
              </a:rPr>
              <a:t>block lists all </a:t>
            </a:r>
            <a:r>
              <a:rPr lang="en-US" dirty="0" smtClean="0">
                <a:solidFill>
                  <a:schemeClr val="bg1"/>
                </a:solidFill>
              </a:rPr>
              <a:t>GEF </a:t>
            </a:r>
            <a:r>
              <a:rPr lang="en-US" dirty="0" smtClean="0">
                <a:solidFill>
                  <a:schemeClr val="bg1"/>
                </a:solidFill>
              </a:rPr>
              <a:t>Requirements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Transfer credits will display here if they fulfill </a:t>
            </a:r>
            <a:r>
              <a:rPr lang="en-US" dirty="0" smtClean="0">
                <a:solidFill>
                  <a:schemeClr val="bg1"/>
                </a:solidFill>
              </a:rPr>
              <a:t>GEF </a:t>
            </a:r>
            <a:r>
              <a:rPr lang="en-US" dirty="0" smtClean="0">
                <a:solidFill>
                  <a:schemeClr val="bg1"/>
                </a:solidFill>
              </a:rPr>
              <a:t>requirements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Clicking “see classes” links in this section will display the list of </a:t>
            </a:r>
            <a:r>
              <a:rPr lang="en-US" dirty="0" smtClean="0">
                <a:solidFill>
                  <a:schemeClr val="bg1"/>
                </a:solidFill>
              </a:rPr>
              <a:t>GEF </a:t>
            </a:r>
            <a:r>
              <a:rPr lang="en-US" dirty="0" smtClean="0">
                <a:solidFill>
                  <a:schemeClr val="bg1"/>
                </a:solidFill>
              </a:rPr>
              <a:t>courses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36" y="1121001"/>
            <a:ext cx="5300385" cy="291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Writing &amp; Capstone Blocks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9718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university writing block and university capstone requirement displays on the audit to indicate if they have been completed.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Clicking on the links in these blocks displays a list of classes that fulfill the requirement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14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Major block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41910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major block lists all major coursework requirements as well as GPA requirements and non-course requirements.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97" y="1036061"/>
            <a:ext cx="593180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In-Progress Block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20040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in-progress block is located at the bottom of the audit.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displays courses currently happening and classes registered for in the next term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11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Fallthrough Block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4876800"/>
            <a:ext cx="8686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fallthrough block displays coursework that does not fit into one of the other blocks. Ex. Transfer courses that don’t meet major or GEC requirements, electives, courses taken before a major change.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3605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UNDERSTANDING an audit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7848600" cy="5054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Each audit consists of a series of Blocks (identified by the bold, blue heading). These blocks are tailored to meet the specific needs of each college, degree, and major. Check boxes give at-a-glance indication of their status. </a:t>
            </a:r>
          </a:p>
          <a:p>
            <a:pPr lvl="2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The green check mark indicates that the requirement has been satisfied</a:t>
            </a:r>
          </a:p>
          <a:p>
            <a:pPr lvl="2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The blue tilde signifies that the requirement is in-progress </a:t>
            </a:r>
          </a:p>
          <a:p>
            <a:pPr lvl="2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The unmarked red check box indicates that the requirement has not yet been satisfied.</a:t>
            </a:r>
          </a:p>
          <a:p>
            <a:pPr lvl="2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The double tilde signifies a “nearly complete” status (Ex. Course requirements complete, but other requirements are still outstanding)</a:t>
            </a:r>
          </a:p>
          <a:p>
            <a:pPr lvl="2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The </a:t>
            </a:r>
            <a:r>
              <a:rPr lang="en-US" sz="1600" dirty="0">
                <a:solidFill>
                  <a:srgbClr val="FFFFFF"/>
                </a:solidFill>
              </a:rPr>
              <a:t>@ sign is a wild card. (Ex. </a:t>
            </a:r>
            <a:r>
              <a:rPr lang="en-US" sz="1600" dirty="0" smtClean="0">
                <a:solidFill>
                  <a:srgbClr val="FFFFFF"/>
                </a:solidFill>
              </a:rPr>
              <a:t>JRL 3@ is any 300 level class in Journalism)</a:t>
            </a:r>
          </a:p>
          <a:p>
            <a:pPr marL="0" lvl="2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Please visit 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https://registrar.wvu.edu/training-docs</a:t>
            </a:r>
            <a:r>
              <a:rPr lang="en-US" dirty="0" smtClean="0">
                <a:solidFill>
                  <a:srgbClr val="FFFFFF"/>
                </a:solidFill>
              </a:rPr>
              <a:t> for more detailed information about reading an audit.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2997459"/>
            <a:ext cx="885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3532414"/>
            <a:ext cx="264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89" y="4282348"/>
            <a:ext cx="1123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3" y="5800734"/>
            <a:ext cx="542925" cy="2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3" y="5069032"/>
            <a:ext cx="1952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5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1"/>
            <a:ext cx="77724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Additional Functions and Features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269287" cy="42672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 smtClean="0"/>
              <a:t>PDF</a:t>
            </a:r>
            <a:r>
              <a:rPr lang="en-US" sz="2200" dirty="0" smtClean="0"/>
              <a:t> – Save an audit as a PDF </a:t>
            </a:r>
          </a:p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 smtClean="0"/>
              <a:t>Class History </a:t>
            </a:r>
            <a:r>
              <a:rPr lang="en-US" sz="2200" dirty="0" smtClean="0"/>
              <a:t>– View a semester by semester breakdown of courses</a:t>
            </a:r>
          </a:p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 smtClean="0"/>
              <a:t>Subject History </a:t>
            </a:r>
            <a:r>
              <a:rPr lang="en-US" sz="2200" dirty="0" smtClean="0"/>
              <a:t>– View breakdown of classes organized by Subject</a:t>
            </a:r>
            <a:endParaRPr lang="en-US" sz="2200" b="1" dirty="0" smtClean="0"/>
          </a:p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/>
              <a:t>Planner</a:t>
            </a:r>
            <a:r>
              <a:rPr lang="en-US" sz="2200" dirty="0"/>
              <a:t> – Ensure proper course sequencing by planning a semester by semester schedule</a:t>
            </a:r>
          </a:p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/>
              <a:t>Notes</a:t>
            </a:r>
            <a:r>
              <a:rPr lang="en-US" sz="2200" dirty="0"/>
              <a:t> – Keep track of correspondence and important information</a:t>
            </a:r>
          </a:p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/>
              <a:t>GPA Calculator </a:t>
            </a:r>
            <a:r>
              <a:rPr lang="en-US" sz="2200" dirty="0"/>
              <a:t>– Help students conceptualize their semester and overall GPA</a:t>
            </a:r>
          </a:p>
          <a:p>
            <a:pPr marL="342900" indent="-342900">
              <a:lnSpc>
                <a:spcPct val="220000"/>
              </a:lnSpc>
              <a:buFont typeface="Arial" pitchFamily="34" charset="0"/>
              <a:buChar char="•"/>
            </a:pPr>
            <a:r>
              <a:rPr lang="en-US" sz="2200" b="1" dirty="0" smtClean="0"/>
              <a:t>What If </a:t>
            </a:r>
            <a:r>
              <a:rPr lang="en-US" sz="2200" dirty="0" smtClean="0"/>
              <a:t>– Create a hypothetical check sheet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64770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v5.0 Fall 2014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Training Contents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7452"/>
            <a:ext cx="4038600" cy="483234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Objectives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Background information on Degree Works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FFFFFF"/>
                </a:solidFill>
              </a:rPr>
              <a:t>Degree Works and Banner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Accessing Degree Works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Searching for students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Block Explanations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Reading an audit</a:t>
            </a:r>
          </a:p>
          <a:p>
            <a:pPr>
              <a:spcAft>
                <a:spcPts val="18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86300" y="1200152"/>
            <a:ext cx="4038600" cy="475614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Additional Features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Class History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Subject History</a:t>
            </a:r>
            <a:endParaRPr lang="en-US" sz="1600" dirty="0">
              <a:solidFill>
                <a:srgbClr val="FFFFFF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Plans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Notes</a:t>
            </a:r>
          </a:p>
          <a:p>
            <a:pPr lvl="1">
              <a:spcAft>
                <a:spcPts val="1800"/>
              </a:spcAft>
            </a:pPr>
            <a:r>
              <a:rPr lang="en-US" sz="1600" dirty="0">
                <a:solidFill>
                  <a:srgbClr val="FFFFFF"/>
                </a:solidFill>
              </a:rPr>
              <a:t>GPA Calculator</a:t>
            </a:r>
          </a:p>
          <a:p>
            <a:pPr lvl="1">
              <a:spcAft>
                <a:spcPts val="18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What </a:t>
            </a:r>
            <a:r>
              <a:rPr lang="en-US" sz="1600" dirty="0">
                <a:solidFill>
                  <a:srgbClr val="FFFFFF"/>
                </a:solidFill>
              </a:rPr>
              <a:t>If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Possible Irregularities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v6.0 Spring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Save as PDF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8153400" cy="46735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20800"/>
            <a:ext cx="8153400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00024" y="1320801"/>
            <a:ext cx="8639175" cy="134620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Use the PDF feature to save or view a PDF copy of the student’s degree audit.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943600" cy="42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0" y="64770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v5.0 Fall 2014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Class History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8153400" cy="46735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20800"/>
            <a:ext cx="8153400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00024" y="1198985"/>
            <a:ext cx="8639175" cy="134620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The Class History tool allows the user to view a list of classes organized by term. This shows previous coursework and classes in progress.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13192"/>
            <a:ext cx="4953000" cy="4159008"/>
          </a:xfrm>
          <a:prstGeom prst="rect">
            <a:avLst/>
          </a:prstGeom>
          <a:noFill/>
          <a:ln w="9525">
            <a:solidFill>
              <a:srgbClr val="F0B3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Subject History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8153400" cy="46735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20800"/>
            <a:ext cx="8153400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00024" y="1198985"/>
            <a:ext cx="8639175" cy="134620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The Subject History tool allows the user to view a list of classes organized by Subject. This displays previous coursework and classes in progress.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48925"/>
            <a:ext cx="5867400" cy="4116348"/>
          </a:xfrm>
          <a:prstGeom prst="rect">
            <a:avLst/>
          </a:prstGeom>
          <a:noFill/>
          <a:ln w="9525">
            <a:solidFill>
              <a:srgbClr val="F0B3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91" y="327017"/>
            <a:ext cx="4226719" cy="4002622"/>
          </a:xfrm>
          <a:prstGeom prst="rect">
            <a:avLst/>
          </a:prstGeom>
          <a:ln>
            <a:solidFill>
              <a:srgbClr val="F0B31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Plans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93801"/>
            <a:ext cx="4495800" cy="46735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1900" dirty="0" smtClean="0">
                <a:solidFill>
                  <a:srgbClr val="FFFFFF"/>
                </a:solidFill>
              </a:rPr>
              <a:t>Plans allows students and advisors to create sequenced plans of study. </a:t>
            </a:r>
          </a:p>
          <a:p>
            <a:pPr>
              <a:spcAft>
                <a:spcPts val="1800"/>
              </a:spcAft>
            </a:pPr>
            <a:r>
              <a:rPr lang="en-US" sz="1900" dirty="0" smtClean="0">
                <a:solidFill>
                  <a:srgbClr val="FFFFFF"/>
                </a:solidFill>
              </a:rPr>
              <a:t>A plan is automatically loaded for all new students based on their admitted major. </a:t>
            </a:r>
          </a:p>
          <a:p>
            <a:pPr>
              <a:spcAft>
                <a:spcPts val="1800"/>
              </a:spcAft>
            </a:pPr>
            <a:r>
              <a:rPr lang="en-US" sz="1900" dirty="0" smtClean="0">
                <a:solidFill>
                  <a:srgbClr val="FFFFFF"/>
                </a:solidFill>
              </a:rPr>
              <a:t>Once a plan is created, you can modify the courses and requirements. This will allow a customized plan to ensure that the plan will lead successfully to graduation.</a:t>
            </a:r>
          </a:p>
          <a:p>
            <a:pPr>
              <a:spcAft>
                <a:spcPts val="1800"/>
              </a:spcAft>
            </a:pPr>
            <a:r>
              <a:rPr lang="en-US" sz="1900" dirty="0" smtClean="0">
                <a:solidFill>
                  <a:srgbClr val="FFFFFF"/>
                </a:solidFill>
              </a:rPr>
              <a:t>For more extensive documentation on the Planner, please visit: </a:t>
            </a:r>
            <a:r>
              <a:rPr lang="en-US" sz="1900" dirty="0" smtClean="0">
                <a:solidFill>
                  <a:schemeClr val="bg1"/>
                </a:solidFill>
                <a:hlinkClick r:id="rId4"/>
              </a:rPr>
              <a:t>http://registrar.wvu.edu/dw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19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636" y="2667000"/>
            <a:ext cx="4633913" cy="3530600"/>
          </a:xfrm>
          <a:prstGeom prst="rect">
            <a:avLst/>
          </a:prstGeom>
          <a:ln>
            <a:solidFill>
              <a:srgbClr val="F0B31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15000" y="1357314"/>
            <a:ext cx="415636" cy="2211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276850" y="1573739"/>
            <a:ext cx="665018" cy="2007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notes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93801"/>
            <a:ext cx="3657600" cy="48259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The Notes feature is a great way to keep track of information that pertains to a student’s degree audit or record.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You can use the Notes tab or the Notes Icon to enter notes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Be sure to click </a:t>
            </a:r>
            <a:r>
              <a:rPr lang="en-US" sz="2000" b="1" dirty="0" smtClean="0">
                <a:solidFill>
                  <a:srgbClr val="FFFFFF"/>
                </a:solidFill>
              </a:rPr>
              <a:t>Process New </a:t>
            </a:r>
            <a:r>
              <a:rPr lang="en-US" sz="2000" dirty="0" smtClean="0">
                <a:solidFill>
                  <a:srgbClr val="FFFFFF"/>
                </a:solidFill>
              </a:rPr>
              <a:t>after entering a note. This will allow the note to display at the bottom of the student’s audit.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Notes are visible to all Degree Works users including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21" y="838200"/>
            <a:ext cx="4886679" cy="2192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21" y="3276600"/>
            <a:ext cx="4886680" cy="2057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943600" y="1524000"/>
            <a:ext cx="3810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GPA Calculator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3733800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Graduation Calculator: </a:t>
            </a:r>
            <a:r>
              <a:rPr lang="en-US" sz="2000" dirty="0" smtClean="0">
                <a:solidFill>
                  <a:srgbClr val="FFFFFF"/>
                </a:solidFill>
              </a:rPr>
              <a:t>Can a student reach his/her desired GPA in the number of credit hours remaining?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Term Calculator: </a:t>
            </a:r>
            <a:r>
              <a:rPr lang="en-US" sz="2000" dirty="0" smtClean="0">
                <a:solidFill>
                  <a:srgbClr val="FFFFFF"/>
                </a:solidFill>
              </a:rPr>
              <a:t>How will grades achieved this term affect a student’s cumulative GPA?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Advice Calculator: </a:t>
            </a:r>
            <a:r>
              <a:rPr lang="en-US" sz="2000" dirty="0" smtClean="0">
                <a:solidFill>
                  <a:srgbClr val="FFFFFF"/>
                </a:solidFill>
              </a:rPr>
              <a:t>How many credit hours with certain grades will achieve a desired GPA?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50143"/>
            <a:ext cx="4665578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02881"/>
            <a:ext cx="46720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676189" y="1905000"/>
            <a:ext cx="334211" cy="20978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What If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876800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Why do we use the What If feature?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-To hypothesize how a change in academic program (e.g. degree, major, minor) affects previous coursework 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NOTE: </a:t>
            </a:r>
            <a:r>
              <a:rPr lang="en-US" sz="2000" dirty="0" smtClean="0">
                <a:solidFill>
                  <a:srgbClr val="FFFFFF"/>
                </a:solidFill>
              </a:rPr>
              <a:t>You must select  ALL of the criteria you want to change in the audit (</a:t>
            </a:r>
            <a:r>
              <a:rPr lang="en-US" sz="2000" dirty="0" err="1" smtClean="0">
                <a:solidFill>
                  <a:srgbClr val="FFFFFF"/>
                </a:solidFill>
              </a:rPr>
              <a:t>ie</a:t>
            </a:r>
            <a:r>
              <a:rPr lang="en-US" sz="2000" dirty="0" smtClean="0">
                <a:solidFill>
                  <a:srgbClr val="FFFFFF"/>
                </a:solidFill>
              </a:rPr>
              <a:t>: Degree, Academic Year, Major, Minor and </a:t>
            </a:r>
            <a:r>
              <a:rPr lang="en-US" sz="2000" dirty="0" err="1" smtClean="0">
                <a:solidFill>
                  <a:srgbClr val="FFFFFF"/>
                </a:solidFill>
              </a:rPr>
              <a:t>AoE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301749"/>
            <a:ext cx="4581525" cy="14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971800"/>
            <a:ext cx="458152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POSSIBLE IRREGULARITIES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273" y="1264647"/>
            <a:ext cx="8007927" cy="5212353"/>
          </a:xfrm>
        </p:spPr>
        <p:txBody>
          <a:bodyPr numCol="2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Incorrect curriculum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Academic/Catalog year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Misplaced courses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Pre GEC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Missing attributes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No audit displayed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Pre-2008 students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Students inactive for more than semester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Dual Degree/Double Major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Toggle for second audit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Repeated Coursework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D/F </a:t>
            </a:r>
            <a:r>
              <a:rPr lang="en-US" sz="2000" dirty="0" smtClean="0">
                <a:solidFill>
                  <a:srgbClr val="FFFFFF"/>
                </a:solidFill>
              </a:rPr>
              <a:t>Repeat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Non repeatable</a:t>
            </a:r>
          </a:p>
          <a:p>
            <a:pPr marL="457200" lvl="1" indent="0">
              <a:spcAft>
                <a:spcPts val="1800"/>
              </a:spcAft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6456" y="1727200"/>
            <a:ext cx="7431088" cy="2438400"/>
          </a:xfrm>
        </p:spPr>
        <p:txBody>
          <a:bodyPr/>
          <a:lstStyle/>
          <a:p>
            <a:r>
              <a:rPr lang="en-US" dirty="0" smtClean="0"/>
              <a:t>Contact Information: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990600" y="3369468"/>
            <a:ext cx="7772400" cy="1592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dirty="0" smtClean="0"/>
              <a:t>Office of the University Registrar</a:t>
            </a:r>
          </a:p>
          <a:p>
            <a:pPr>
              <a:buNone/>
            </a:pPr>
            <a:r>
              <a:rPr lang="en-US" sz="2700" dirty="0" smtClean="0"/>
              <a:t>304.293.5355</a:t>
            </a:r>
          </a:p>
          <a:p>
            <a:pPr>
              <a:buNone/>
            </a:pPr>
            <a:r>
              <a:rPr lang="en-US" sz="2700" dirty="0" smtClean="0">
                <a:hlinkClick r:id="rId2"/>
              </a:rPr>
              <a:t>Registrar@mail.wvu.edu</a:t>
            </a:r>
            <a:endParaRPr lang="en-US" sz="2700" dirty="0" smtClean="0"/>
          </a:p>
          <a:p>
            <a:pPr>
              <a:buNone/>
            </a:pPr>
            <a:endParaRPr lang="en-US" sz="27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Training Objectives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7452"/>
            <a:ext cx="7848600" cy="475614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How to use criteria for identifying populations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Understand and interpret an audit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Understand how the University Catalogs and Degree Works  are tied together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Utilize additional audit and student analytic tools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What is Degree Works?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7452"/>
            <a:ext cx="7391400" cy="46735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 web based tool that will provide a clear and convenient method for students and advisors to track degree progress, prepare for registration, and plan for graduation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Degree Works is designed to aid and facilitate academic advising and degree completion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Degree Works is used by undergraduate, graduate, and professional students for graduation certification. All undergraduates must have a complete degree works audit in order to graduate.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Who Can use degree works?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6"/>
            <a:ext cx="8153400" cy="467359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All currently enrolled students can access Degree Works through MIX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All WVU personnel who are listed as Advisor in Banner have access to Degree Works.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Please visit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registrar.wvu.edu/forms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to access the Advisor Information form if you need access to Degree Works and currently do not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Degree Works and </a:t>
            </a:r>
            <a:r>
              <a:rPr lang="en-US" dirty="0" err="1" smtClean="0">
                <a:solidFill>
                  <a:srgbClr val="F0B31C"/>
                </a:solidFill>
              </a:rPr>
              <a:t>BAnner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4267200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19075" y="1184565"/>
            <a:ext cx="2371725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Degree Works gets all of its student information directly from Banner.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Catalog/ Academic Year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Academic Program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GPA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Classification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WVU/Transfer coursework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Advisor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Holds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77" y="2514600"/>
            <a:ext cx="6308123" cy="11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50" y="1320800"/>
            <a:ext cx="6308123" cy="10129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77" y="3810000"/>
            <a:ext cx="6345179" cy="284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12050" y="6477000"/>
            <a:ext cx="5593750" cy="1784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64770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v5.0 Fall 2014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4770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v5.0 Fall 2014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Accessing Degree Works - Students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10668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Log into the WVU Portal with your WVU MYID: 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hlinkClick r:id="rId4"/>
              </a:rPr>
              <a:t>https://portal.wvu.edu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Click the Degree Works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Degree Works will open in a new window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3124200" cy="3432052"/>
          </a:xfrm>
          <a:prstGeom prst="rect">
            <a:avLst/>
          </a:prstGeom>
          <a:noFill/>
          <a:ln w="12700" algn="ctr">
            <a:solidFill>
              <a:srgbClr val="F0B3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43200"/>
            <a:ext cx="4270375" cy="3390900"/>
          </a:xfrm>
          <a:prstGeom prst="rect">
            <a:avLst/>
          </a:prstGeom>
          <a:noFill/>
          <a:ln w="12700" algn="ctr">
            <a:solidFill>
              <a:srgbClr val="F0B3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83816"/>
            <a:ext cx="3822866" cy="2767027"/>
          </a:xfrm>
          <a:prstGeom prst="rect">
            <a:avLst/>
          </a:prstGeom>
          <a:noFill/>
          <a:ln w="12700" algn="ctr">
            <a:solidFill>
              <a:srgbClr val="F0B3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43000" y="3733800"/>
            <a:ext cx="28956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Accessing Degree Works - Advisors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10668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Log into the WVU Portal with your WVU MYID: 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hlinkClick r:id="rId4"/>
              </a:rPr>
              <a:t>https://portal.wvu.edu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Click the Degree Works link under “WVU Resources”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Select the current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Enter a Student’s ID number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4682"/>
            <a:ext cx="312207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Searching for students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048000" cy="46735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Once you have logged into Degree Works with a Student’s ID number, that student’s audit will display. If you want to view the audit of another student, there are 2 ways to search for students:</a:t>
            </a:r>
          </a:p>
          <a:p>
            <a:pPr>
              <a:spcAft>
                <a:spcPts val="1800"/>
              </a:spcAft>
              <a:buAutoNum type="arabicPeriod"/>
            </a:pPr>
            <a:r>
              <a:rPr lang="en-US" sz="1800" dirty="0" smtClean="0">
                <a:solidFill>
                  <a:srgbClr val="FFFFFF"/>
                </a:solidFill>
              </a:rPr>
              <a:t>Use the Find </a:t>
            </a:r>
            <a:r>
              <a:rPr lang="en-US" sz="1800" dirty="0">
                <a:solidFill>
                  <a:srgbClr val="FFFFFF"/>
                </a:solidFill>
              </a:rPr>
              <a:t>B</a:t>
            </a:r>
            <a:r>
              <a:rPr lang="en-US" sz="1800" dirty="0" smtClean="0">
                <a:solidFill>
                  <a:srgbClr val="FFFFFF"/>
                </a:solidFill>
              </a:rPr>
              <a:t>utton to select criteria to search for Groups of students.</a:t>
            </a:r>
          </a:p>
          <a:p>
            <a:pPr>
              <a:spcAft>
                <a:spcPts val="1800"/>
              </a:spcAft>
              <a:buAutoNum type="arabicPeriod"/>
            </a:pPr>
            <a:r>
              <a:rPr lang="en-US" sz="1800" dirty="0" smtClean="0">
                <a:solidFill>
                  <a:srgbClr val="FFFFFF"/>
                </a:solidFill>
              </a:rPr>
              <a:t> Enter a student’s ID number into the Student ID field and press enter on your keyboard.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5024438" cy="3641638"/>
          </a:xfrm>
          <a:prstGeom prst="rect">
            <a:avLst/>
          </a:prstGeom>
          <a:noFill/>
          <a:ln w="12700">
            <a:solidFill>
              <a:srgbClr val="F0B3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30583"/>
            <a:ext cx="5843587" cy="1149670"/>
          </a:xfrm>
          <a:prstGeom prst="rect">
            <a:avLst/>
          </a:prstGeom>
          <a:noFill/>
          <a:ln w="12700">
            <a:solidFill>
              <a:srgbClr val="F0B3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1000" y="6477000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v6.0 Spring 2016 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VUBrand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</TotalTime>
  <Words>1353</Words>
  <Application>Microsoft Office PowerPoint</Application>
  <PresentationFormat>On-screen Show (4:3)</PresentationFormat>
  <Paragraphs>179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Times New Roman (Body)</vt:lpstr>
      <vt:lpstr>WVUBrand4x3</vt:lpstr>
      <vt:lpstr>Introduction to Degree works</vt:lpstr>
      <vt:lpstr>Training Contents</vt:lpstr>
      <vt:lpstr>Training Objectives</vt:lpstr>
      <vt:lpstr>What is Degree Works?</vt:lpstr>
      <vt:lpstr>Who Can use degree works?</vt:lpstr>
      <vt:lpstr>Degree Works and BAnner</vt:lpstr>
      <vt:lpstr>Accessing Degree Works - Students</vt:lpstr>
      <vt:lpstr>Accessing Degree Works - Advisors</vt:lpstr>
      <vt:lpstr>Searching for students</vt:lpstr>
      <vt:lpstr>Worksheet overview</vt:lpstr>
      <vt:lpstr>Student Block</vt:lpstr>
      <vt:lpstr>Degree Block</vt:lpstr>
      <vt:lpstr>GEF Block</vt:lpstr>
      <vt:lpstr>Writing &amp; Capstone Blocks</vt:lpstr>
      <vt:lpstr>Major block</vt:lpstr>
      <vt:lpstr>In-Progress Block</vt:lpstr>
      <vt:lpstr>Fallthrough Block</vt:lpstr>
      <vt:lpstr>UNDERSTANDING an audit</vt:lpstr>
      <vt:lpstr>Additional Functions and Features</vt:lpstr>
      <vt:lpstr>Save as PDF</vt:lpstr>
      <vt:lpstr>Class History</vt:lpstr>
      <vt:lpstr>Subject History</vt:lpstr>
      <vt:lpstr>Plans</vt:lpstr>
      <vt:lpstr>notes</vt:lpstr>
      <vt:lpstr>GPA Calculator</vt:lpstr>
      <vt:lpstr>What If</vt:lpstr>
      <vt:lpstr>POSSIBLE IRREGULARITIES</vt:lpstr>
      <vt:lpstr>Contact Information: </vt:lpstr>
    </vt:vector>
  </TitlesOfParts>
  <Company>West Virginia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Schwer</dc:creator>
  <cp:lastModifiedBy>Patrick Hathaway</cp:lastModifiedBy>
  <cp:revision>201</cp:revision>
  <cp:lastPrinted>2013-07-22T16:32:39Z</cp:lastPrinted>
  <dcterms:created xsi:type="dcterms:W3CDTF">2011-05-31T14:22:48Z</dcterms:created>
  <dcterms:modified xsi:type="dcterms:W3CDTF">2017-07-17T18:56:02Z</dcterms:modified>
</cp:coreProperties>
</file>