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5"/>
  </p:notesMasterIdLst>
  <p:handoutMasterIdLst>
    <p:handoutMasterId r:id="rId26"/>
  </p:handoutMasterIdLst>
  <p:sldIdLst>
    <p:sldId id="256" r:id="rId2"/>
    <p:sldId id="265" r:id="rId3"/>
    <p:sldId id="326" r:id="rId4"/>
    <p:sldId id="327" r:id="rId5"/>
    <p:sldId id="328" r:id="rId6"/>
    <p:sldId id="330" r:id="rId7"/>
    <p:sldId id="339" r:id="rId8"/>
    <p:sldId id="332" r:id="rId9"/>
    <p:sldId id="338" r:id="rId10"/>
    <p:sldId id="334" r:id="rId11"/>
    <p:sldId id="266" r:id="rId12"/>
    <p:sldId id="291" r:id="rId13"/>
    <p:sldId id="268" r:id="rId14"/>
    <p:sldId id="299" r:id="rId15"/>
    <p:sldId id="297" r:id="rId16"/>
    <p:sldId id="269" r:id="rId17"/>
    <p:sldId id="307" r:id="rId18"/>
    <p:sldId id="340" r:id="rId19"/>
    <p:sldId id="305" r:id="rId20"/>
    <p:sldId id="271" r:id="rId21"/>
    <p:sldId id="272" r:id="rId22"/>
    <p:sldId id="306" r:id="rId23"/>
    <p:sldId id="264"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9" autoAdjust="0"/>
    <p:restoredTop sz="63317" autoAdjust="0"/>
  </p:normalViewPr>
  <p:slideViewPr>
    <p:cSldViewPr snapToObjects="1">
      <p:cViewPr varScale="1">
        <p:scale>
          <a:sx n="72" d="100"/>
          <a:sy n="72" d="100"/>
        </p:scale>
        <p:origin x="116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044655E-3115-7C42-827D-17BC336D0BB4}" type="datetimeFigureOut">
              <a:rPr lang="en-US" smtClean="0"/>
              <a:pPr/>
              <a:t>8/28/2024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F32989B-F806-A248-8A7E-0E866F60D928}" type="slidenum">
              <a:rPr lang="en-US" smtClean="0"/>
              <a:pPr/>
              <a:t>‹#›</a:t>
            </a:fld>
            <a:endParaRPr lang="en-US"/>
          </a:p>
        </p:txBody>
      </p:sp>
    </p:spTree>
    <p:extLst>
      <p:ext uri="{BB962C8B-B14F-4D97-AF65-F5344CB8AC3E}">
        <p14:creationId xmlns:p14="http://schemas.microsoft.com/office/powerpoint/2010/main" val="3194311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2221E59-AF1D-7444-AC33-A7AD68BF5C93}" type="datetimeFigureOut">
              <a:rPr lang="en-US" smtClean="0"/>
              <a:pPr/>
              <a:t>8/28/2024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F4151B4-E982-9242-828B-7981763AC19B}" type="slidenum">
              <a:rPr lang="en-US" smtClean="0"/>
              <a:pPr/>
              <a:t>‹#›</a:t>
            </a:fld>
            <a:endParaRPr lang="en-US"/>
          </a:p>
        </p:txBody>
      </p:sp>
    </p:spTree>
    <p:extLst>
      <p:ext uri="{BB962C8B-B14F-4D97-AF65-F5344CB8AC3E}">
        <p14:creationId xmlns:p14="http://schemas.microsoft.com/office/powerpoint/2010/main" val="1578761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vu.atlassian.net/servicedesk/customer/portal/5/create/995?src=694817951" TargetMode="External"/><Relationship Id="rId3" Type="http://schemas.openxmlformats.org/officeDocument/2006/relationships/hyperlink" Target="https://wvu.atlassian.net/servicedesk/customer/portal/5/group/242" TargetMode="External"/><Relationship Id="rId7" Type="http://schemas.openxmlformats.org/officeDocument/2006/relationships/hyperlink" Target="https://wvu.atlassian.net/servicedesk/customer/portal/5/create/988?src=-211006217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vu.atlassian.net/servicedesk/customer/portal/5/create/996?src=-2087013511" TargetMode="External"/><Relationship Id="rId11" Type="http://schemas.openxmlformats.org/officeDocument/2006/relationships/hyperlink" Target="https://wvu.atlassian.net/servicedesk/customer/portal/5/create/985?src=824130305" TargetMode="External"/><Relationship Id="rId5" Type="http://schemas.openxmlformats.org/officeDocument/2006/relationships/hyperlink" Target="https://wvu.atlassian.net/servicedesk/customer/portal/5/create/984?src=1992198288" TargetMode="External"/><Relationship Id="rId10" Type="http://schemas.openxmlformats.org/officeDocument/2006/relationships/hyperlink" Target="https://wvu.atlassian.net/servicedesk/customer/portal/5/create/986?src=-1955978022" TargetMode="External"/><Relationship Id="rId4" Type="http://schemas.openxmlformats.org/officeDocument/2006/relationships/hyperlink" Target="https://wvu.atlassian.net/servicedesk/customer/portal/5/create/942?src=-561220530" TargetMode="External"/><Relationship Id="rId9" Type="http://schemas.openxmlformats.org/officeDocument/2006/relationships/hyperlink" Target="https://wvu.atlassian.net/servicedesk/customer/portal/5/create/987?src=67172235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4</a:t>
            </a:fld>
            <a:endParaRPr lang="en-US"/>
          </a:p>
        </p:txBody>
      </p:sp>
    </p:spTree>
    <p:extLst>
      <p:ext uri="{BB962C8B-B14F-4D97-AF65-F5344CB8AC3E}">
        <p14:creationId xmlns:p14="http://schemas.microsoft.com/office/powerpoint/2010/main" val="202257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17</a:t>
            </a:fld>
            <a:endParaRPr lang="en-US"/>
          </a:p>
        </p:txBody>
      </p:sp>
    </p:spTree>
    <p:extLst>
      <p:ext uri="{BB962C8B-B14F-4D97-AF65-F5344CB8AC3E}">
        <p14:creationId xmlns:p14="http://schemas.microsoft.com/office/powerpoint/2010/main" val="387707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stated in the first training objective, we will </a:t>
            </a:r>
            <a:r>
              <a:rPr lang="en-US" sz="1200" dirty="0">
                <a:solidFill>
                  <a:srgbClr val="FFFFFF"/>
                </a:solidFill>
              </a:rPr>
              <a:t>briefly review WVU’s information security policies as they pertain to Banner. For the sake of time, we’ve listed a more in-depth description on our site for you to review after the training. We wanted to give you a high-level review to start with and you can retrieve the specifics from the documentation. </a:t>
            </a:r>
          </a:p>
          <a:p>
            <a:pPr marL="0" indent="0" algn="l">
              <a:spcBef>
                <a:spcPts val="0"/>
              </a:spcBef>
              <a:buNone/>
            </a:pPr>
            <a:r>
              <a:rPr lang="en-US" b="0" dirty="0">
                <a:solidFill>
                  <a:schemeClr val="bg1"/>
                </a:solidFill>
              </a:rPr>
              <a:t>Some of the key items the document will address include </a:t>
            </a:r>
          </a:p>
          <a:p>
            <a:pPr marL="171450" indent="-171450" algn="l">
              <a:spcBef>
                <a:spcPts val="0"/>
              </a:spcBef>
              <a:buFontTx/>
              <a:buChar char="-"/>
            </a:pPr>
            <a:r>
              <a:rPr lang="en-US" b="0" dirty="0">
                <a:solidFill>
                  <a:schemeClr val="bg1"/>
                </a:solidFill>
              </a:rPr>
              <a:t>Enterprise Standards for Use of Information Technology &amp; Data Security Best Practices</a:t>
            </a:r>
          </a:p>
          <a:p>
            <a:pPr marL="171450" indent="-171450" algn="l">
              <a:spcBef>
                <a:spcPts val="0"/>
              </a:spcBef>
              <a:buFontTx/>
              <a:buChar char="-"/>
            </a:pPr>
            <a:r>
              <a:rPr lang="en-US" b="0" dirty="0">
                <a:solidFill>
                  <a:schemeClr val="bg1"/>
                </a:solidFill>
              </a:rPr>
              <a:t>The importance of data security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0" dirty="0">
                <a:solidFill>
                  <a:schemeClr val="bg1"/>
                </a:solidFill>
              </a:rPr>
              <a:t>IT Governance and how the </a:t>
            </a:r>
            <a:r>
              <a:rPr lang="en-US" dirty="0"/>
              <a:t>WVU</a:t>
            </a:r>
            <a:r>
              <a:rPr lang="en-US" baseline="0" dirty="0"/>
              <a:t> Office of Information Technology is empowered to develop standards, guidelines, and procedures for all WVU employees and students.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a:t>How to keep your data secure the importance of cybersecurity; don’t share or reuse your password for personal and social medial accounts and being aware of </a:t>
            </a:r>
            <a:r>
              <a:rPr lang="en-US" baseline="0" dirty="0" err="1"/>
              <a:t>pshing</a:t>
            </a:r>
            <a:r>
              <a:rPr lang="en-US" baseline="0" dirty="0"/>
              <a:t> scams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a:t>Don’t post WVU information on social media sites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0" indent="0" algn="l">
              <a:spcBef>
                <a:spcPts val="0"/>
              </a:spcBef>
              <a:buFontTx/>
              <a:buNone/>
            </a:pPr>
            <a:endParaRPr lang="en-US" b="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5</a:t>
            </a:fld>
            <a:endParaRPr lang="en-US"/>
          </a:p>
        </p:txBody>
      </p:sp>
    </p:spTree>
    <p:extLst>
      <p:ext uri="{BB962C8B-B14F-4D97-AF65-F5344CB8AC3E}">
        <p14:creationId xmlns:p14="http://schemas.microsoft.com/office/powerpoint/2010/main" val="262284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WVU</a:t>
            </a:r>
            <a:r>
              <a:rPr lang="en-US" baseline="0" dirty="0"/>
              <a:t> Office of Information Technology is empowered to develop standards, guidelines, and procedures for all WVU employees and students.</a:t>
            </a:r>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6</a:t>
            </a:fld>
            <a:endParaRPr lang="en-US"/>
          </a:p>
        </p:txBody>
      </p:sp>
    </p:spTree>
    <p:extLst>
      <p:ext uri="{BB962C8B-B14F-4D97-AF65-F5344CB8AC3E}">
        <p14:creationId xmlns:p14="http://schemas.microsoft.com/office/powerpoint/2010/main" val="271543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WVU</a:t>
            </a:r>
            <a:r>
              <a:rPr lang="en-US" baseline="0" dirty="0"/>
              <a:t> Office of Information Technology is empowered to develop standards, guidelines, and procedures for all WVU employees and students.</a:t>
            </a:r>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7</a:t>
            </a:fld>
            <a:endParaRPr lang="en-US"/>
          </a:p>
        </p:txBody>
      </p:sp>
    </p:spTree>
    <p:extLst>
      <p:ext uri="{BB962C8B-B14F-4D97-AF65-F5344CB8AC3E}">
        <p14:creationId xmlns:p14="http://schemas.microsoft.com/office/powerpoint/2010/main" val="220786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8</a:t>
            </a:fld>
            <a:endParaRPr lang="en-US"/>
          </a:p>
        </p:txBody>
      </p:sp>
    </p:spTree>
    <p:extLst>
      <p:ext uri="{BB962C8B-B14F-4D97-AF65-F5344CB8AC3E}">
        <p14:creationId xmlns:p14="http://schemas.microsoft.com/office/powerpoint/2010/main" val="271543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9</a:t>
            </a:fld>
            <a:endParaRPr lang="en-US"/>
          </a:p>
        </p:txBody>
      </p:sp>
    </p:spTree>
    <p:extLst>
      <p:ext uri="{BB962C8B-B14F-4D97-AF65-F5344CB8AC3E}">
        <p14:creationId xmlns:p14="http://schemas.microsoft.com/office/powerpoint/2010/main" val="220408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10</a:t>
            </a:fld>
            <a:endParaRPr lang="en-US"/>
          </a:p>
        </p:txBody>
      </p:sp>
    </p:spTree>
    <p:extLst>
      <p:ext uri="{BB962C8B-B14F-4D97-AF65-F5344CB8AC3E}">
        <p14:creationId xmlns:p14="http://schemas.microsoft.com/office/powerpoint/2010/main" val="271543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11</a:t>
            </a:fld>
            <a:endParaRPr lang="en-US"/>
          </a:p>
        </p:txBody>
      </p:sp>
    </p:spTree>
    <p:extLst>
      <p:ext uri="{BB962C8B-B14F-4D97-AF65-F5344CB8AC3E}">
        <p14:creationId xmlns:p14="http://schemas.microsoft.com/office/powerpoint/2010/main" val="355276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Yah, this is new: Must have their supervisor submit this</a:t>
            </a:r>
          </a:p>
          <a:p>
            <a:r>
              <a:rPr lang="en-US" dirty="0"/>
              <a:t>IT.WVU.EDU&gt;ITS Help Center&gt;WVU ITS&gt;Contact Us About (Scroll Down) “Star (Banner)&gt; Select either Banner Onboarding or Offboarding</a:t>
            </a:r>
          </a:p>
          <a:p>
            <a:endParaRPr lang="en-US" dirty="0"/>
          </a:p>
          <a:p>
            <a:r>
              <a:rPr lang="en-US" b="1" dirty="0"/>
              <a:t>How to submit a request</a:t>
            </a:r>
          </a:p>
          <a:p>
            <a:r>
              <a:rPr lang="en-US" dirty="0"/>
              <a:t>Go to the </a:t>
            </a:r>
            <a:r>
              <a:rPr lang="en-US" dirty="0">
                <a:hlinkClick r:id="rId3" tooltip="https://wvu.atlassian.net/servicedesk/customer/portal/5/group/242"/>
              </a:rPr>
              <a:t>STAR (Banner) category</a:t>
            </a:r>
            <a:r>
              <a:rPr lang="en-US" dirty="0"/>
              <a:t> in the ITS Help Center to submit a ticket for these types of requests:</a:t>
            </a:r>
          </a:p>
          <a:p>
            <a:pPr>
              <a:buFont typeface="Arial" panose="020B0604020202020204" pitchFamily="34" charset="0"/>
              <a:buChar char="•"/>
            </a:pPr>
            <a:r>
              <a:rPr lang="en-US" b="1" dirty="0">
                <a:hlinkClick r:id="rId4" tooltip="https://wvu.atlassian.net/servicedesk/customer/portal/5/create/942?src=-561220530"/>
              </a:rPr>
              <a:t>Banner On Boarding</a:t>
            </a:r>
            <a:r>
              <a:rPr lang="en-US" b="1" dirty="0"/>
              <a:t>:</a:t>
            </a:r>
            <a:r>
              <a:rPr lang="en-US" dirty="0"/>
              <a:t> Request Banner, BDMS, or Workflow access for an employee. This request type is used when a department hires a new employee, or when an employee moves from one internal department to another. </a:t>
            </a:r>
          </a:p>
          <a:p>
            <a:pPr>
              <a:buFont typeface="Arial" panose="020B0604020202020204" pitchFamily="34" charset="0"/>
              <a:buChar char="•"/>
            </a:pPr>
            <a:r>
              <a:rPr lang="en-US" b="1" dirty="0">
                <a:hlinkClick r:id="rId5" tooltip="https://wvu.atlassian.net/servicedesk/customer/portal/5/create/984?src=1992198288"/>
              </a:rPr>
              <a:t>Banner Off Boarding</a:t>
            </a:r>
            <a:r>
              <a:rPr lang="en-US" b="1" dirty="0"/>
              <a:t>:</a:t>
            </a:r>
            <a:r>
              <a:rPr lang="en-US" dirty="0"/>
              <a:t> Remove Banner, BDMS, or Workflow access for an employee. </a:t>
            </a:r>
          </a:p>
          <a:p>
            <a:pPr>
              <a:buFont typeface="Arial" panose="020B0604020202020204" pitchFamily="34" charset="0"/>
              <a:buChar char="•"/>
            </a:pPr>
            <a:r>
              <a:rPr lang="en-US" b="1" dirty="0">
                <a:hlinkClick r:id="rId6" tooltip="https://wvu.atlassian.net/servicedesk/customer/portal/5/create/996?src=-2087013511"/>
              </a:rPr>
              <a:t>Edit a Banner Group</a:t>
            </a:r>
            <a:r>
              <a:rPr lang="en-US" b="1" dirty="0"/>
              <a:t>: </a:t>
            </a:r>
            <a:r>
              <a:rPr lang="en-US" dirty="0"/>
              <a:t>Add or remove an existing class to an existing Banner group. </a:t>
            </a:r>
          </a:p>
          <a:p>
            <a:pPr>
              <a:buFont typeface="Arial" panose="020B0604020202020204" pitchFamily="34" charset="0"/>
              <a:buChar char="•"/>
            </a:pPr>
            <a:r>
              <a:rPr lang="en-US" b="1" dirty="0">
                <a:hlinkClick r:id="rId7" tooltip="https://wvu.atlassian.net/servicedesk/customer/portal/5/create/988?src=-2110062172"/>
              </a:rPr>
              <a:t>Create a New Banner Group</a:t>
            </a:r>
            <a:r>
              <a:rPr lang="en-US" b="1" dirty="0"/>
              <a:t>: </a:t>
            </a:r>
            <a:r>
              <a:rPr lang="en-US" dirty="0"/>
              <a:t>Request a Banner group and include its associated classes. This request type is used when a department creates a new position that requires the user have Banner access.</a:t>
            </a:r>
          </a:p>
          <a:p>
            <a:pPr>
              <a:buFont typeface="Arial" panose="020B0604020202020204" pitchFamily="34" charset="0"/>
              <a:buChar char="•"/>
            </a:pPr>
            <a:r>
              <a:rPr lang="en-US" b="1" dirty="0">
                <a:hlinkClick r:id="rId8" tooltip="https://wvu.atlassian.net/servicedesk/customer/portal/5/create/995?src=694817951"/>
              </a:rPr>
              <a:t>Edit a Banner Class</a:t>
            </a:r>
            <a:r>
              <a:rPr lang="en-US" b="1" dirty="0"/>
              <a:t>: </a:t>
            </a:r>
            <a:r>
              <a:rPr lang="en-US" dirty="0"/>
              <a:t>Add or remove objects/forms from an existing Banner class. </a:t>
            </a:r>
            <a:br>
              <a:rPr lang="en-US" dirty="0"/>
            </a:br>
            <a:r>
              <a:rPr lang="en-US" b="1" dirty="0"/>
              <a:t>Note:</a:t>
            </a:r>
            <a:r>
              <a:rPr lang="en-US" dirty="0"/>
              <a:t> Objects owned by other module chairs require approval. </a:t>
            </a:r>
          </a:p>
          <a:p>
            <a:pPr>
              <a:buFont typeface="Arial" panose="020B0604020202020204" pitchFamily="34" charset="0"/>
              <a:buChar char="•"/>
            </a:pPr>
            <a:r>
              <a:rPr lang="en-US" b="1" dirty="0">
                <a:hlinkClick r:id="rId9" tooltip="https://wvu.atlassian.net/servicedesk/customer/portal/5/create/987?src=671722353"/>
              </a:rPr>
              <a:t>Create a New Banner Class</a:t>
            </a:r>
            <a:r>
              <a:rPr lang="en-US" b="1" dirty="0"/>
              <a:t>: </a:t>
            </a:r>
            <a:r>
              <a:rPr lang="en-US" dirty="0"/>
              <a:t>This request type is used when a department has a new business process that requires access to existing or new forms/objects in Banner and it is essential that these objects/forms be combined into a class together. </a:t>
            </a:r>
            <a:br>
              <a:rPr lang="en-US" dirty="0"/>
            </a:br>
            <a:r>
              <a:rPr lang="en-US" b="1" dirty="0"/>
              <a:t>Note:</a:t>
            </a:r>
            <a:r>
              <a:rPr lang="en-US" dirty="0"/>
              <a:t> Objects owned by other module chairs require approval. </a:t>
            </a:r>
          </a:p>
          <a:p>
            <a:pPr>
              <a:buFont typeface="Arial" panose="020B0604020202020204" pitchFamily="34" charset="0"/>
              <a:buChar char="•"/>
            </a:pPr>
            <a:r>
              <a:rPr lang="en-US" b="1" dirty="0">
                <a:hlinkClick r:id="rId10" tooltip="https://wvu.atlassian.net/servicedesk/customer/portal/5/create/986?src=-1955978022"/>
              </a:rPr>
              <a:t>Delete a Banner Group</a:t>
            </a:r>
            <a:r>
              <a:rPr lang="en-US" b="1" dirty="0"/>
              <a:t>:</a:t>
            </a:r>
            <a:r>
              <a:rPr lang="en-US" dirty="0"/>
              <a:t> This request type is used when a department removes a position/role from its organizational chart. If any users are assigned to the group being deleted, the users will be removed before processing the request. </a:t>
            </a:r>
          </a:p>
          <a:p>
            <a:pPr>
              <a:buFont typeface="Arial" panose="020B0604020202020204" pitchFamily="34" charset="0"/>
              <a:buChar char="•"/>
            </a:pPr>
            <a:r>
              <a:rPr lang="en-US" b="1" dirty="0">
                <a:hlinkClick r:id="rId11" tooltip="https://wvu.atlassian.net/servicedesk/customer/portal/5/create/985?src=824130305"/>
              </a:rPr>
              <a:t>Delete a Banner Class</a:t>
            </a:r>
            <a:r>
              <a:rPr lang="en-US" b="1" dirty="0"/>
              <a:t>: </a:t>
            </a:r>
            <a:r>
              <a:rPr lang="en-US" dirty="0"/>
              <a:t>This request type is fused when a department removes a class. If there are groups assigned to the class being deleted, the class will be removed before processing the request. </a:t>
            </a:r>
          </a:p>
          <a:p>
            <a:r>
              <a:rPr lang="en-US" dirty="0"/>
              <a:t>Only managers and module leads may submit these requests. Unauthorized requests will be cancelled. </a:t>
            </a:r>
          </a:p>
          <a:p>
            <a:endParaRPr lang="en-US" dirty="0"/>
          </a:p>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12</a:t>
            </a:fld>
            <a:endParaRPr lang="en-US"/>
          </a:p>
        </p:txBody>
      </p:sp>
    </p:spTree>
    <p:extLst>
      <p:ext uri="{BB962C8B-B14F-4D97-AF65-F5344CB8AC3E}">
        <p14:creationId xmlns:p14="http://schemas.microsoft.com/office/powerpoint/2010/main" val="261355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txBox="1">
            <a:spLocks/>
          </p:cNvSpPr>
          <p:nvPr userDrawn="1"/>
        </p:nvSpPr>
        <p:spPr>
          <a:xfrm>
            <a:off x="5334000" y="6248400"/>
            <a:ext cx="3581400" cy="3810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alpha val="85000"/>
                  </a:schemeClr>
                </a:solidFill>
                <a:effectLst/>
                <a:uLnTx/>
                <a:uFillTx/>
                <a:latin typeface="+mj-lt"/>
                <a:ea typeface="+mn-ea"/>
                <a:cs typeface="Times New Roman (Body)"/>
              </a:rPr>
              <a:t>WEST VIRGINIA UNIVERSITY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alpha val="85000"/>
                  </a:schemeClr>
                </a:solidFill>
                <a:effectLst/>
                <a:uLnTx/>
                <a:uFillTx/>
                <a:latin typeface="+mj-lt"/>
                <a:ea typeface="+mn-ea"/>
                <a:cs typeface="Times New Roman (Body)"/>
              </a:rPr>
              <a:t> Office of the University Registrar &amp;</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alpha val="85000"/>
                  </a:schemeClr>
                </a:solidFill>
                <a:effectLst/>
                <a:uLnTx/>
                <a:uFillTx/>
                <a:latin typeface="+mj-lt"/>
                <a:ea typeface="+mn-ea"/>
                <a:cs typeface="Times New Roman (Body)"/>
              </a:rPr>
              <a:t>Office of Information Security</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1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16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to Banner</a:t>
            </a:r>
          </a:p>
        </p:txBody>
      </p:sp>
      <p:sp>
        <p:nvSpPr>
          <p:cNvPr id="5" name="Text Placeholder 4"/>
          <p:cNvSpPr>
            <a:spLocks noGrp="1"/>
          </p:cNvSpPr>
          <p:nvPr>
            <p:ph type="body" idx="1"/>
          </p:nvPr>
        </p:nvSpPr>
        <p:spPr/>
        <p:txBody>
          <a:bodyPr/>
          <a:lstStyle/>
          <a:p>
            <a:r>
              <a:rPr lang="en-US" dirty="0"/>
              <a:t>West Virginia University</a:t>
            </a:r>
          </a:p>
          <a:p>
            <a:r>
              <a:rPr lang="en-US" dirty="0"/>
              <a:t>Office of the University Registrar</a:t>
            </a:r>
          </a:p>
        </p:txBody>
      </p:sp>
      <p:sp>
        <p:nvSpPr>
          <p:cNvPr id="2" name="TextBox 1">
            <a:extLst>
              <a:ext uri="{FF2B5EF4-FFF2-40B4-BE49-F238E27FC236}">
                <a16:creationId xmlns:a16="http://schemas.microsoft.com/office/drawing/2014/main" id="{2D63BD45-EA32-4ACF-9180-743CC4B9BA85}"/>
              </a:ext>
            </a:extLst>
          </p:cNvPr>
          <p:cNvSpPr txBox="1"/>
          <p:nvPr/>
        </p:nvSpPr>
        <p:spPr>
          <a:xfrm>
            <a:off x="977774" y="1837730"/>
            <a:ext cx="7086600" cy="369332"/>
          </a:xfrm>
          <a:prstGeom prst="rect">
            <a:avLst/>
          </a:prstGeom>
          <a:noFill/>
        </p:spPr>
        <p:txBody>
          <a:bodyPr wrap="square" rtlCol="0">
            <a:spAutoFit/>
          </a:bodyPr>
          <a:lstStyle/>
          <a:p>
            <a:r>
              <a:rPr lang="en-US" dirty="0"/>
              <a:t>Welcome to the Introduction to Banner training! We will begin shortly.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1143000"/>
          </a:xfrm>
        </p:spPr>
        <p:txBody>
          <a:bodyPr>
            <a:normAutofit/>
          </a:bodyPr>
          <a:lstStyle/>
          <a:p>
            <a:r>
              <a:rPr lang="en-US" sz="3200" dirty="0">
                <a:solidFill>
                  <a:srgbClr val="F0B31C"/>
                </a:solidFill>
              </a:rPr>
              <a:t>Information Security Services</a:t>
            </a:r>
          </a:p>
        </p:txBody>
      </p:sp>
      <p:sp>
        <p:nvSpPr>
          <p:cNvPr id="3" name="Content Placeholder 2"/>
          <p:cNvSpPr>
            <a:spLocks noGrp="1"/>
          </p:cNvSpPr>
          <p:nvPr>
            <p:ph sz="half" idx="1"/>
          </p:nvPr>
        </p:nvSpPr>
        <p:spPr>
          <a:xfrm>
            <a:off x="457200" y="1600200"/>
            <a:ext cx="7543800" cy="4525963"/>
          </a:xfrm>
        </p:spPr>
        <p:txBody>
          <a:bodyPr>
            <a:normAutofit/>
          </a:bodyPr>
          <a:lstStyle/>
          <a:p>
            <a:r>
              <a:rPr lang="en-US" dirty="0">
                <a:solidFill>
                  <a:schemeClr val="bg1"/>
                </a:solidFill>
              </a:rPr>
              <a:t>For more information about </a:t>
            </a:r>
            <a:r>
              <a:rPr lang="en-US" i="1" dirty="0">
                <a:solidFill>
                  <a:schemeClr val="bg1"/>
                </a:solidFill>
              </a:rPr>
              <a:t>Enterprise Standards for Use of Information Technology &amp; Data Handling at</a:t>
            </a:r>
            <a:r>
              <a:rPr lang="en-US" dirty="0">
                <a:solidFill>
                  <a:schemeClr val="bg1"/>
                </a:solidFill>
              </a:rPr>
              <a:t> </a:t>
            </a:r>
            <a:r>
              <a:rPr lang="en-US" i="1" dirty="0">
                <a:solidFill>
                  <a:schemeClr val="bg1"/>
                </a:solidFill>
              </a:rPr>
              <a:t>WVU</a:t>
            </a:r>
            <a:r>
              <a:rPr lang="en-US" dirty="0">
                <a:solidFill>
                  <a:schemeClr val="bg1"/>
                </a:solidFill>
              </a:rPr>
              <a:t>, and methods to protect your PC and keep your personal identity secure, contact the WVU Information Security Services at:</a:t>
            </a:r>
          </a:p>
          <a:p>
            <a:pPr marL="457200" lvl="1" indent="0" algn="ctr">
              <a:buNone/>
            </a:pPr>
            <a:r>
              <a:rPr lang="en-US" sz="3200" dirty="0">
                <a:solidFill>
                  <a:srgbClr val="F0B31C"/>
                </a:solidFill>
              </a:rPr>
              <a:t>defendyourdata@mail.wvu.edu</a:t>
            </a:r>
          </a:p>
          <a:p>
            <a:endParaRPr lang="en-US" dirty="0"/>
          </a:p>
        </p:txBody>
      </p:sp>
    </p:spTree>
    <p:extLst>
      <p:ext uri="{BB962C8B-B14F-4D97-AF65-F5344CB8AC3E}">
        <p14:creationId xmlns:p14="http://schemas.microsoft.com/office/powerpoint/2010/main" val="4281868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dirty="0">
                <a:solidFill>
                  <a:srgbClr val="F0B31C"/>
                </a:solidFill>
              </a:rPr>
              <a:t>Directory Information</a:t>
            </a:r>
          </a:p>
        </p:txBody>
      </p:sp>
      <p:sp>
        <p:nvSpPr>
          <p:cNvPr id="3" name="Content Placeholder 2"/>
          <p:cNvSpPr>
            <a:spLocks noGrp="1"/>
          </p:cNvSpPr>
          <p:nvPr>
            <p:ph sz="half" idx="1"/>
          </p:nvPr>
        </p:nvSpPr>
        <p:spPr>
          <a:xfrm>
            <a:off x="457200" y="1193801"/>
            <a:ext cx="3657600" cy="47497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sp>
        <p:nvSpPr>
          <p:cNvPr id="4" name="Content Placeholder 2"/>
          <p:cNvSpPr>
            <a:spLocks noGrp="1"/>
          </p:cNvSpPr>
          <p:nvPr>
            <p:ph sz="half" idx="1"/>
          </p:nvPr>
        </p:nvSpPr>
        <p:spPr>
          <a:xfrm>
            <a:off x="457200" y="1066801"/>
            <a:ext cx="8229600" cy="4800599"/>
          </a:xfrm>
        </p:spPr>
        <p:txBody>
          <a:bodyPr>
            <a:noAutofit/>
          </a:bodyPr>
          <a:lstStyle/>
          <a:p>
            <a:pPr marL="0" indent="0">
              <a:spcAft>
                <a:spcPts val="600"/>
              </a:spcAft>
              <a:buNone/>
            </a:pPr>
            <a:r>
              <a:rPr lang="en-US" sz="1800" dirty="0">
                <a:solidFill>
                  <a:srgbClr val="FFFFFF"/>
                </a:solidFill>
              </a:rPr>
              <a:t>Directory Information is information contained in a student’s education record that would not generally be considered harmful or an invasion of privacy if disclosed. </a:t>
            </a:r>
          </a:p>
          <a:p>
            <a:pPr marL="0" indent="0">
              <a:spcAft>
                <a:spcPts val="600"/>
              </a:spcAft>
              <a:buNone/>
            </a:pPr>
            <a:r>
              <a:rPr lang="en-US" sz="1400" dirty="0">
                <a:solidFill>
                  <a:srgbClr val="FFFFFF"/>
                </a:solidFill>
              </a:rPr>
              <a:t>Directory Information Includes but is not limited to:</a:t>
            </a:r>
          </a:p>
          <a:p>
            <a:r>
              <a:rPr lang="en-US" sz="1200" dirty="0">
                <a:solidFill>
                  <a:srgbClr val="FFFFFF"/>
                </a:solidFill>
              </a:rPr>
              <a:t>Student’s Name</a:t>
            </a:r>
          </a:p>
          <a:p>
            <a:r>
              <a:rPr lang="en-US" sz="1200" dirty="0">
                <a:solidFill>
                  <a:srgbClr val="FFFFFF"/>
                </a:solidFill>
              </a:rPr>
              <a:t>Address</a:t>
            </a:r>
          </a:p>
          <a:p>
            <a:r>
              <a:rPr lang="en-US" sz="1200" dirty="0">
                <a:solidFill>
                  <a:srgbClr val="FFFFFF"/>
                </a:solidFill>
              </a:rPr>
              <a:t>Telephone Listing</a:t>
            </a:r>
          </a:p>
          <a:p>
            <a:r>
              <a:rPr lang="en-US" sz="1200" dirty="0">
                <a:solidFill>
                  <a:srgbClr val="FFFFFF"/>
                </a:solidFill>
              </a:rPr>
              <a:t>Place of Birth</a:t>
            </a:r>
          </a:p>
          <a:p>
            <a:r>
              <a:rPr lang="en-US" sz="1200" dirty="0">
                <a:solidFill>
                  <a:srgbClr val="FFFFFF"/>
                </a:solidFill>
              </a:rPr>
              <a:t>Major</a:t>
            </a:r>
          </a:p>
          <a:p>
            <a:pPr marL="0" indent="0">
              <a:spcAft>
                <a:spcPts val="600"/>
              </a:spcAft>
              <a:buNone/>
            </a:pPr>
            <a:r>
              <a:rPr lang="en-US" sz="1400" dirty="0">
                <a:solidFill>
                  <a:srgbClr val="FFFFFF"/>
                </a:solidFill>
              </a:rPr>
              <a:t>Limited Use Directory Information</a:t>
            </a:r>
          </a:p>
          <a:p>
            <a:pPr>
              <a:spcAft>
                <a:spcPts val="600"/>
              </a:spcAft>
            </a:pPr>
            <a:r>
              <a:rPr lang="en-US" sz="1200" dirty="0">
                <a:solidFill>
                  <a:srgbClr val="FFFFFF"/>
                </a:solidFill>
              </a:rPr>
              <a:t>Email Address</a:t>
            </a:r>
          </a:p>
          <a:p>
            <a:pPr>
              <a:spcAft>
                <a:spcPts val="600"/>
              </a:spcAft>
            </a:pPr>
            <a:r>
              <a:rPr lang="en-US" sz="1200" dirty="0">
                <a:solidFill>
                  <a:srgbClr val="FFFFFF"/>
                </a:solidFill>
              </a:rPr>
              <a:t>Photographs or videos containing student images</a:t>
            </a:r>
          </a:p>
          <a:p>
            <a:pPr marL="0" indent="0">
              <a:spcAft>
                <a:spcPts val="600"/>
              </a:spcAft>
              <a:buNone/>
            </a:pPr>
            <a:r>
              <a:rPr lang="en-US" sz="1400" dirty="0">
                <a:solidFill>
                  <a:srgbClr val="FFFFFF"/>
                </a:solidFill>
              </a:rPr>
              <a:t>Directory Information DOES NOT include:</a:t>
            </a:r>
          </a:p>
          <a:p>
            <a:r>
              <a:rPr lang="en-US" sz="1200" dirty="0">
                <a:solidFill>
                  <a:srgbClr val="FFFFFF"/>
                </a:solidFill>
              </a:rPr>
              <a:t>Date of Birth</a:t>
            </a:r>
          </a:p>
          <a:p>
            <a:r>
              <a:rPr lang="en-US" sz="1200" dirty="0">
                <a:solidFill>
                  <a:srgbClr val="FFFFFF"/>
                </a:solidFill>
              </a:rPr>
              <a:t>Social Security </a:t>
            </a:r>
          </a:p>
          <a:p>
            <a:r>
              <a:rPr lang="en-US" sz="1200" dirty="0">
                <a:solidFill>
                  <a:srgbClr val="FFFFFF"/>
                </a:solidFill>
              </a:rPr>
              <a:t>Student ID Number</a:t>
            </a:r>
          </a:p>
          <a:p>
            <a:pPr marL="0" indent="0">
              <a:spcAft>
                <a:spcPts val="600"/>
              </a:spcAft>
              <a:buNone/>
            </a:pPr>
            <a:r>
              <a:rPr lang="en-US" sz="1400" dirty="0">
                <a:solidFill>
                  <a:srgbClr val="FFFFFF"/>
                </a:solidFill>
              </a:rPr>
              <a:t>Opt Out</a:t>
            </a:r>
          </a:p>
          <a:p>
            <a:pPr>
              <a:spcAft>
                <a:spcPts val="600"/>
              </a:spcAft>
            </a:pPr>
            <a:r>
              <a:rPr lang="en-US" sz="1200" dirty="0">
                <a:solidFill>
                  <a:srgbClr val="FFFFFF"/>
                </a:solidFill>
              </a:rPr>
              <a:t>Students may refuse to let an institution release directory information.</a:t>
            </a:r>
          </a:p>
          <a:p>
            <a:pPr>
              <a:spcAft>
                <a:spcPts val="600"/>
              </a:spcAft>
            </a:pPr>
            <a:endParaRPr lang="en-US" sz="1600" dirty="0">
              <a:solidFill>
                <a:srgbClr val="FFFFFF"/>
              </a:solidFill>
            </a:endParaRPr>
          </a:p>
          <a:p>
            <a:pPr marL="0" indent="0">
              <a:spcAft>
                <a:spcPts val="600"/>
              </a:spcAft>
              <a:buNone/>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spTree>
    <p:extLst>
      <p:ext uri="{BB962C8B-B14F-4D97-AF65-F5344CB8AC3E}">
        <p14:creationId xmlns:p14="http://schemas.microsoft.com/office/powerpoint/2010/main" val="3856645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dirty="0">
                <a:solidFill>
                  <a:srgbClr val="F0B31C"/>
                </a:solidFill>
              </a:rPr>
              <a:t>Banner Details</a:t>
            </a:r>
          </a:p>
        </p:txBody>
      </p:sp>
      <p:sp>
        <p:nvSpPr>
          <p:cNvPr id="3" name="Content Placeholder 2"/>
          <p:cNvSpPr>
            <a:spLocks noGrp="1"/>
          </p:cNvSpPr>
          <p:nvPr>
            <p:ph sz="half" idx="1"/>
          </p:nvPr>
        </p:nvSpPr>
        <p:spPr>
          <a:xfrm>
            <a:off x="457200" y="1193801"/>
            <a:ext cx="3657600" cy="47497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sp>
        <p:nvSpPr>
          <p:cNvPr id="4" name="Content Placeholder 2"/>
          <p:cNvSpPr>
            <a:spLocks noGrp="1"/>
          </p:cNvSpPr>
          <p:nvPr>
            <p:ph sz="half" idx="1"/>
          </p:nvPr>
        </p:nvSpPr>
        <p:spPr>
          <a:xfrm>
            <a:off x="457200" y="1346201"/>
            <a:ext cx="8534400" cy="4978399"/>
          </a:xfrm>
        </p:spPr>
        <p:txBody>
          <a:bodyPr>
            <a:noAutofit/>
          </a:bodyPr>
          <a:lstStyle/>
          <a:p>
            <a:pPr>
              <a:spcAft>
                <a:spcPts val="600"/>
              </a:spcAft>
            </a:pPr>
            <a:r>
              <a:rPr lang="en-US" sz="2000" dirty="0">
                <a:solidFill>
                  <a:srgbClr val="FFFFFF"/>
                </a:solidFill>
              </a:rPr>
              <a:t>Banner is WVU’s Information System</a:t>
            </a:r>
          </a:p>
          <a:p>
            <a:pPr>
              <a:spcAft>
                <a:spcPts val="600"/>
              </a:spcAft>
            </a:pPr>
            <a:r>
              <a:rPr lang="en-US" sz="2000" dirty="0">
                <a:solidFill>
                  <a:srgbClr val="FFFFFF"/>
                </a:solidFill>
              </a:rPr>
              <a:t>For Banner access, go to the ITS Help Center for Star (Banner) </a:t>
            </a:r>
            <a:r>
              <a:rPr lang="en-US" sz="2000" dirty="0">
                <a:solidFill>
                  <a:srgbClr val="F0B31C"/>
                </a:solidFill>
              </a:rPr>
              <a:t>https://wvu.atlassian.net/servicedesk/customer/portal/5/group/242</a:t>
            </a:r>
            <a:endParaRPr lang="en-US" sz="1600" cap="all" dirty="0">
              <a:solidFill>
                <a:srgbClr val="F0B31C"/>
              </a:solidFill>
              <a:latin typeface="Arial" panose="020B0604020202020204" pitchFamily="34" charset="0"/>
              <a:ea typeface="+mj-ea"/>
              <a:cs typeface="Arial" panose="020B0604020202020204" pitchFamily="34" charset="0"/>
            </a:endParaRPr>
          </a:p>
          <a:p>
            <a:pPr lvl="1">
              <a:spcAft>
                <a:spcPts val="600"/>
              </a:spcAft>
            </a:pPr>
            <a:r>
              <a:rPr lang="en-US" sz="1600" dirty="0">
                <a:solidFill>
                  <a:srgbClr val="FFFFFF"/>
                </a:solidFill>
              </a:rPr>
              <a:t>For account creation or adding access, select “Banner Onboarding”</a:t>
            </a:r>
          </a:p>
          <a:p>
            <a:pPr lvl="1">
              <a:spcAft>
                <a:spcPts val="600"/>
              </a:spcAft>
            </a:pPr>
            <a:r>
              <a:rPr lang="en-US" sz="1600" dirty="0">
                <a:solidFill>
                  <a:srgbClr val="FFFFFF"/>
                </a:solidFill>
              </a:rPr>
              <a:t>For account deletion or removing access, select “Banner Offboarding”.</a:t>
            </a:r>
            <a:endParaRPr lang="en-US" sz="1200" dirty="0">
              <a:solidFill>
                <a:srgbClr val="FFFFFF"/>
              </a:solidFill>
            </a:endParaRPr>
          </a:p>
          <a:p>
            <a:pPr>
              <a:spcAft>
                <a:spcPts val="600"/>
              </a:spcAft>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pic>
        <p:nvPicPr>
          <p:cNvPr id="6" name="Picture 5">
            <a:extLst>
              <a:ext uri="{FF2B5EF4-FFF2-40B4-BE49-F238E27FC236}">
                <a16:creationId xmlns:a16="http://schemas.microsoft.com/office/drawing/2014/main" id="{E24754DF-53AB-0480-73E2-DF1E07F63E0A}"/>
              </a:ext>
            </a:extLst>
          </p:cNvPr>
          <p:cNvPicPr>
            <a:picLocks noChangeAspect="1"/>
          </p:cNvPicPr>
          <p:nvPr/>
        </p:nvPicPr>
        <p:blipFill>
          <a:blip r:embed="rId4"/>
          <a:stretch>
            <a:fillRect/>
          </a:stretch>
        </p:blipFill>
        <p:spPr>
          <a:xfrm>
            <a:off x="1409700" y="3284198"/>
            <a:ext cx="5410200" cy="3573802"/>
          </a:xfrm>
          <a:prstGeom prst="rect">
            <a:avLst/>
          </a:prstGeom>
        </p:spPr>
      </p:pic>
      <p:pic>
        <p:nvPicPr>
          <p:cNvPr id="8" name="Graphic 7" descr="Arrow: Slight curve with solid fill">
            <a:extLst>
              <a:ext uri="{FF2B5EF4-FFF2-40B4-BE49-F238E27FC236}">
                <a16:creationId xmlns:a16="http://schemas.microsoft.com/office/drawing/2014/main" id="{33A6903B-6FCD-DD6D-CD98-3B40CF409A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9493" y="5697750"/>
            <a:ext cx="914400" cy="914400"/>
          </a:xfrm>
          <a:prstGeom prst="rect">
            <a:avLst/>
          </a:prstGeom>
        </p:spPr>
      </p:pic>
    </p:spTree>
    <p:extLst>
      <p:ext uri="{BB962C8B-B14F-4D97-AF65-F5344CB8AC3E}">
        <p14:creationId xmlns:p14="http://schemas.microsoft.com/office/powerpoint/2010/main" val="1659705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Logging In</a:t>
            </a:r>
          </a:p>
        </p:txBody>
      </p:sp>
      <p:sp>
        <p:nvSpPr>
          <p:cNvPr id="3" name="Content Placeholder 2"/>
          <p:cNvSpPr>
            <a:spLocks noGrp="1"/>
          </p:cNvSpPr>
          <p:nvPr>
            <p:ph sz="half" idx="1"/>
          </p:nvPr>
        </p:nvSpPr>
        <p:spPr>
          <a:xfrm>
            <a:off x="457200" y="1193801"/>
            <a:ext cx="5029200" cy="41401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sp>
        <p:nvSpPr>
          <p:cNvPr id="4" name="Content Placeholder 2"/>
          <p:cNvSpPr>
            <a:spLocks noGrp="1"/>
          </p:cNvSpPr>
          <p:nvPr>
            <p:ph sz="half" idx="1"/>
          </p:nvPr>
        </p:nvSpPr>
        <p:spPr>
          <a:xfrm>
            <a:off x="457200" y="1346201"/>
            <a:ext cx="5791200" cy="4978399"/>
          </a:xfrm>
        </p:spPr>
        <p:txBody>
          <a:bodyPr>
            <a:noAutofit/>
          </a:bodyPr>
          <a:lstStyle/>
          <a:p>
            <a:pPr>
              <a:spcAft>
                <a:spcPts val="600"/>
              </a:spcAft>
            </a:pPr>
            <a:r>
              <a:rPr lang="en-US" sz="2000" dirty="0">
                <a:solidFill>
                  <a:srgbClr val="FFFFFF"/>
                </a:solidFill>
              </a:rPr>
              <a:t>Go to </a:t>
            </a:r>
            <a:r>
              <a:rPr lang="en-US" sz="2000" dirty="0">
                <a:solidFill>
                  <a:srgbClr val="F0B31C"/>
                </a:solidFill>
              </a:rPr>
              <a:t>https://portal.wvu.edu</a:t>
            </a:r>
          </a:p>
          <a:p>
            <a:pPr>
              <a:spcAft>
                <a:spcPts val="600"/>
              </a:spcAft>
            </a:pPr>
            <a:r>
              <a:rPr lang="en-US" sz="2000" dirty="0">
                <a:solidFill>
                  <a:srgbClr val="FFFFFF"/>
                </a:solidFill>
              </a:rPr>
              <a:t>Click the Banner 9 Access Button</a:t>
            </a:r>
          </a:p>
          <a:p>
            <a:pPr>
              <a:spcAft>
                <a:spcPts val="600"/>
              </a:spcAft>
            </a:pPr>
            <a:r>
              <a:rPr lang="en-US" sz="2000" dirty="0">
                <a:solidFill>
                  <a:srgbClr val="FFFFFF"/>
                </a:solidFill>
              </a:rPr>
              <a:t>For password help call </a:t>
            </a:r>
            <a:r>
              <a:rPr lang="en-US" sz="2000" dirty="0">
                <a:solidFill>
                  <a:srgbClr val="F0B31C"/>
                </a:solidFill>
              </a:rPr>
              <a:t>ITS</a:t>
            </a:r>
            <a:r>
              <a:rPr lang="en-US" sz="2000" dirty="0">
                <a:solidFill>
                  <a:srgbClr val="FFFFFF"/>
                </a:solidFill>
              </a:rPr>
              <a:t> at </a:t>
            </a:r>
            <a:r>
              <a:rPr lang="en-US" sz="2000" dirty="0">
                <a:solidFill>
                  <a:srgbClr val="F0B31C"/>
                </a:solidFill>
              </a:rPr>
              <a:t>(304) 293-4444</a:t>
            </a:r>
          </a:p>
        </p:txBody>
      </p:sp>
      <p:pic>
        <p:nvPicPr>
          <p:cNvPr id="7" name="Picture 6">
            <a:extLst>
              <a:ext uri="{FF2B5EF4-FFF2-40B4-BE49-F238E27FC236}">
                <a16:creationId xmlns:a16="http://schemas.microsoft.com/office/drawing/2014/main" id="{74F8B875-E186-46C8-9EE5-3AF546B539E3}"/>
              </a:ext>
            </a:extLst>
          </p:cNvPr>
          <p:cNvPicPr>
            <a:picLocks noChangeAspect="1"/>
          </p:cNvPicPr>
          <p:nvPr/>
        </p:nvPicPr>
        <p:blipFill>
          <a:blip r:embed="rId3"/>
          <a:stretch>
            <a:fillRect/>
          </a:stretch>
        </p:blipFill>
        <p:spPr>
          <a:xfrm>
            <a:off x="638175" y="2895600"/>
            <a:ext cx="3486150" cy="3181350"/>
          </a:xfrm>
          <a:prstGeom prst="rect">
            <a:avLst/>
          </a:prstGeom>
        </p:spPr>
      </p:pic>
      <p:pic>
        <p:nvPicPr>
          <p:cNvPr id="9" name="Picture 8">
            <a:extLst>
              <a:ext uri="{FF2B5EF4-FFF2-40B4-BE49-F238E27FC236}">
                <a16:creationId xmlns:a16="http://schemas.microsoft.com/office/drawing/2014/main" id="{86860FB7-5179-464A-810B-BA0D14885557}"/>
              </a:ext>
            </a:extLst>
          </p:cNvPr>
          <p:cNvPicPr>
            <a:picLocks noChangeAspect="1"/>
          </p:cNvPicPr>
          <p:nvPr/>
        </p:nvPicPr>
        <p:blipFill>
          <a:blip r:embed="rId4"/>
          <a:stretch>
            <a:fillRect/>
          </a:stretch>
        </p:blipFill>
        <p:spPr>
          <a:xfrm>
            <a:off x="4495800" y="3573290"/>
            <a:ext cx="4385733" cy="1733550"/>
          </a:xfrm>
          <a:prstGeom prst="rect">
            <a:avLst/>
          </a:prstGeom>
        </p:spPr>
      </p:pic>
      <p:sp>
        <p:nvSpPr>
          <p:cNvPr id="10" name="Rectangle 9">
            <a:extLst>
              <a:ext uri="{FF2B5EF4-FFF2-40B4-BE49-F238E27FC236}">
                <a16:creationId xmlns:a16="http://schemas.microsoft.com/office/drawing/2014/main" id="{A312C6B2-D922-426A-A4AF-26C68E1D7E5B}"/>
              </a:ext>
            </a:extLst>
          </p:cNvPr>
          <p:cNvSpPr/>
          <p:nvPr/>
        </p:nvSpPr>
        <p:spPr>
          <a:xfrm>
            <a:off x="7315200" y="4333874"/>
            <a:ext cx="1566333" cy="3905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4043773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Object Naming Conventions</a:t>
            </a:r>
          </a:p>
        </p:txBody>
      </p:sp>
      <p:sp>
        <p:nvSpPr>
          <p:cNvPr id="3" name="Content Placeholder 2"/>
          <p:cNvSpPr>
            <a:spLocks noGrp="1"/>
          </p:cNvSpPr>
          <p:nvPr>
            <p:ph sz="half" idx="1"/>
          </p:nvPr>
        </p:nvSpPr>
        <p:spPr>
          <a:xfrm>
            <a:off x="457200" y="1193801"/>
            <a:ext cx="5029200" cy="41401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r>
              <a:rPr lang="en-US" sz="2000" dirty="0">
                <a:solidFill>
                  <a:srgbClr val="FFFFFF"/>
                </a:solidFill>
              </a:rPr>
              <a:t>	</a:t>
            </a:r>
          </a:p>
        </p:txBody>
      </p:sp>
      <p:sp>
        <p:nvSpPr>
          <p:cNvPr id="7" name="Content Placeholder 2"/>
          <p:cNvSpPr>
            <a:spLocks noGrp="1"/>
          </p:cNvSpPr>
          <p:nvPr>
            <p:ph sz="half" idx="1"/>
          </p:nvPr>
        </p:nvSpPr>
        <p:spPr>
          <a:xfrm>
            <a:off x="457200" y="1152525"/>
            <a:ext cx="8027989" cy="2279650"/>
          </a:xfrm>
        </p:spPr>
        <p:txBody>
          <a:bodyPr>
            <a:noAutofit/>
          </a:bodyPr>
          <a:lstStyle/>
          <a:p>
            <a:pPr marL="0" indent="0">
              <a:spcAft>
                <a:spcPts val="600"/>
              </a:spcAft>
              <a:buNone/>
            </a:pPr>
            <a:r>
              <a:rPr lang="en-US" sz="1800" dirty="0">
                <a:solidFill>
                  <a:srgbClr val="FFFFFF"/>
                </a:solidFill>
              </a:rPr>
              <a:t>The unique seven- or eight-character names of Banner objects—forms, reports, jobs, and tables—are assigned according to a set of conventions. Each name is built from the same four components:</a:t>
            </a:r>
          </a:p>
          <a:p>
            <a:pPr marL="0" indent="0">
              <a:spcAft>
                <a:spcPts val="600"/>
              </a:spcAft>
              <a:buNone/>
            </a:pPr>
            <a:r>
              <a:rPr lang="en-US" sz="2000" dirty="0">
                <a:solidFill>
                  <a:srgbClr val="FFFFFF"/>
                </a:solidFill>
              </a:rPr>
              <a:t>		</a:t>
            </a:r>
            <a:r>
              <a:rPr lang="en-US" sz="1400" dirty="0">
                <a:solidFill>
                  <a:srgbClr val="FFFFFF"/>
                </a:solidFill>
              </a:rPr>
              <a:t>System identifier (one or two characters). </a:t>
            </a:r>
          </a:p>
          <a:p>
            <a:pPr marL="0" indent="0">
              <a:spcAft>
                <a:spcPts val="600"/>
              </a:spcAft>
              <a:buNone/>
            </a:pPr>
            <a:r>
              <a:rPr lang="en-US" sz="1400" dirty="0">
                <a:solidFill>
                  <a:srgbClr val="FFFFFF"/>
                </a:solidFill>
              </a:rPr>
              <a:t>		Module identifier (one character). 		</a:t>
            </a:r>
          </a:p>
          <a:p>
            <a:pPr marL="0" indent="0">
              <a:spcAft>
                <a:spcPts val="600"/>
              </a:spcAft>
              <a:buNone/>
            </a:pPr>
            <a:r>
              <a:rPr lang="en-US" sz="1400" dirty="0">
                <a:solidFill>
                  <a:srgbClr val="FFFFFF"/>
                </a:solidFill>
              </a:rPr>
              <a:t>		Object type code (one character). </a:t>
            </a:r>
          </a:p>
          <a:p>
            <a:pPr marL="0" indent="0">
              <a:spcAft>
                <a:spcPts val="600"/>
              </a:spcAft>
              <a:buNone/>
            </a:pPr>
            <a:r>
              <a:rPr lang="en-US" sz="1400" dirty="0">
                <a:solidFill>
                  <a:srgbClr val="FFFFFF"/>
                </a:solidFill>
              </a:rPr>
              <a:t>		Unique identifier (four characters).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67150"/>
            <a:ext cx="738981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875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dirty="0">
                <a:solidFill>
                  <a:srgbClr val="F0B31C"/>
                </a:solidFill>
              </a:rPr>
              <a:t>Student System Modules </a:t>
            </a:r>
          </a:p>
        </p:txBody>
      </p:sp>
      <p:sp>
        <p:nvSpPr>
          <p:cNvPr id="3" name="Content Placeholder 2"/>
          <p:cNvSpPr>
            <a:spLocks noGrp="1"/>
          </p:cNvSpPr>
          <p:nvPr>
            <p:ph sz="half" idx="1"/>
          </p:nvPr>
        </p:nvSpPr>
        <p:spPr>
          <a:xfrm>
            <a:off x="457200" y="1193801"/>
            <a:ext cx="5029200" cy="41401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r>
              <a:rPr lang="en-US" sz="2000" dirty="0">
                <a:solidFill>
                  <a:srgbClr val="FFFFFF"/>
                </a:solidFill>
              </a:rPr>
              <a:t>	</a:t>
            </a:r>
          </a:p>
        </p:txBody>
      </p:sp>
      <p:sp>
        <p:nvSpPr>
          <p:cNvPr id="10" name="Content Placeholder 2"/>
          <p:cNvSpPr>
            <a:spLocks noGrp="1"/>
          </p:cNvSpPr>
          <p:nvPr>
            <p:ph sz="half" idx="1"/>
          </p:nvPr>
        </p:nvSpPr>
        <p:spPr>
          <a:xfrm>
            <a:off x="685800" y="5257800"/>
            <a:ext cx="7837487" cy="762000"/>
          </a:xfrm>
        </p:spPr>
        <p:txBody>
          <a:bodyPr>
            <a:noAutofit/>
          </a:bodyPr>
          <a:lstStyle/>
          <a:p>
            <a:pPr marL="0" indent="0">
              <a:spcAft>
                <a:spcPts val="600"/>
              </a:spcAft>
              <a:buNone/>
            </a:pPr>
            <a:r>
              <a:rPr lang="en-US" sz="1400" dirty="0">
                <a:solidFill>
                  <a:srgbClr val="FFFFFF"/>
                </a:solidFill>
              </a:rPr>
              <a:t>The second letter of the Form name is the Module indicator. The module gives us a clue as to what type of information the form contains. </a:t>
            </a:r>
          </a:p>
        </p:txBody>
      </p:sp>
      <p:graphicFrame>
        <p:nvGraphicFramePr>
          <p:cNvPr id="4" name="Table 3"/>
          <p:cNvGraphicFramePr>
            <a:graphicFrameLocks noGrp="1"/>
          </p:cNvGraphicFramePr>
          <p:nvPr>
            <p:extLst>
              <p:ext uri="{D42A27DB-BD31-4B8C-83A1-F6EECF244321}">
                <p14:modId xmlns:p14="http://schemas.microsoft.com/office/powerpoint/2010/main" val="3118864032"/>
              </p:ext>
            </p:extLst>
          </p:nvPr>
        </p:nvGraphicFramePr>
        <p:xfrm>
          <a:off x="962025" y="1752600"/>
          <a:ext cx="7086600" cy="3114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370840">
                <a:tc>
                  <a:txBody>
                    <a:bodyPr/>
                    <a:lstStyle/>
                    <a:p>
                      <a:pPr algn="ctr"/>
                      <a:r>
                        <a:rPr lang="en-US" sz="1400" dirty="0"/>
                        <a:t>Form</a:t>
                      </a:r>
                    </a:p>
                    <a:p>
                      <a:pPr algn="ctr"/>
                      <a:r>
                        <a:rPr lang="en-US" sz="1400" dirty="0"/>
                        <a:t>(Object)</a:t>
                      </a:r>
                    </a:p>
                  </a:txBody>
                  <a:tcPr/>
                </a:tc>
                <a:tc>
                  <a:txBody>
                    <a:bodyPr/>
                    <a:lstStyle/>
                    <a:p>
                      <a:pPr algn="ctr"/>
                      <a:r>
                        <a:rPr lang="en-US" sz="1400" dirty="0"/>
                        <a:t>Second Letter</a:t>
                      </a:r>
                    </a:p>
                    <a:p>
                      <a:pPr algn="ctr"/>
                      <a:r>
                        <a:rPr lang="en-US" sz="1400" dirty="0"/>
                        <a:t>(Module)</a:t>
                      </a:r>
                    </a:p>
                  </a:txBody>
                  <a:tcPr/>
                </a:tc>
                <a:tc>
                  <a:txBody>
                    <a:bodyPr/>
                    <a:lstStyle/>
                    <a:p>
                      <a:pPr algn="ctr"/>
                      <a:r>
                        <a:rPr lang="en-US" sz="1400" dirty="0"/>
                        <a:t>Module</a:t>
                      </a:r>
                    </a:p>
                  </a:txBody>
                  <a:tcPr/>
                </a:tc>
                <a:tc>
                  <a:txBody>
                    <a:bodyPr/>
                    <a:lstStyle/>
                    <a:p>
                      <a:pPr algn="ctr"/>
                      <a:r>
                        <a:rPr lang="en-US" sz="1400" dirty="0"/>
                        <a:t>Description</a:t>
                      </a:r>
                    </a:p>
                  </a:txBody>
                  <a:tcPr/>
                </a:tc>
                <a:extLst>
                  <a:ext uri="{0D108BD9-81ED-4DB2-BD59-A6C34878D82A}">
                    <a16:rowId xmlns:a16="http://schemas.microsoft.com/office/drawing/2014/main" val="10000"/>
                  </a:ext>
                </a:extLst>
              </a:tr>
              <a:tr h="370840">
                <a:tc>
                  <a:txBody>
                    <a:bodyPr/>
                    <a:lstStyle/>
                    <a:p>
                      <a:r>
                        <a:rPr lang="en-US" sz="1400" dirty="0"/>
                        <a:t>S</a:t>
                      </a:r>
                      <a:r>
                        <a:rPr lang="en-US" sz="1400" b="1" dirty="0"/>
                        <a:t>C</a:t>
                      </a:r>
                      <a:r>
                        <a:rPr lang="en-US" sz="1400" dirty="0"/>
                        <a:t>ADETL</a:t>
                      </a:r>
                    </a:p>
                  </a:txBody>
                  <a:tcPr/>
                </a:tc>
                <a:tc>
                  <a:txBody>
                    <a:bodyPr/>
                    <a:lstStyle/>
                    <a:p>
                      <a:r>
                        <a:rPr lang="en-US" sz="1400" dirty="0"/>
                        <a:t>C</a:t>
                      </a:r>
                    </a:p>
                  </a:txBody>
                  <a:tcPr/>
                </a:tc>
                <a:tc>
                  <a:txBody>
                    <a:bodyPr/>
                    <a:lstStyle/>
                    <a:p>
                      <a:r>
                        <a:rPr lang="en-US" sz="1400" dirty="0"/>
                        <a:t>Catalog</a:t>
                      </a:r>
                    </a:p>
                  </a:txBody>
                  <a:tcPr/>
                </a:tc>
                <a:tc>
                  <a:txBody>
                    <a:bodyPr/>
                    <a:lstStyle/>
                    <a:p>
                      <a:r>
                        <a:rPr lang="en-US" sz="1400" dirty="0"/>
                        <a:t>Course detail at the catalog level</a:t>
                      </a:r>
                    </a:p>
                  </a:txBody>
                  <a:tcPr/>
                </a:tc>
                <a:extLst>
                  <a:ext uri="{0D108BD9-81ED-4DB2-BD59-A6C34878D82A}">
                    <a16:rowId xmlns:a16="http://schemas.microsoft.com/office/drawing/2014/main" val="10001"/>
                  </a:ext>
                </a:extLst>
              </a:tr>
              <a:tr h="370840">
                <a:tc>
                  <a:txBody>
                    <a:bodyPr/>
                    <a:lstStyle/>
                    <a:p>
                      <a:r>
                        <a:rPr lang="en-US" sz="1400" dirty="0"/>
                        <a:t>S</a:t>
                      </a:r>
                      <a:r>
                        <a:rPr lang="en-US" sz="1400" b="1" dirty="0"/>
                        <a:t>F</a:t>
                      </a:r>
                      <a:r>
                        <a:rPr lang="en-US" sz="1400" dirty="0"/>
                        <a:t>AREGQ</a:t>
                      </a:r>
                    </a:p>
                  </a:txBody>
                  <a:tcPr/>
                </a:tc>
                <a:tc>
                  <a:txBody>
                    <a:bodyPr/>
                    <a:lstStyle/>
                    <a:p>
                      <a:r>
                        <a:rPr lang="en-US" sz="1400" dirty="0"/>
                        <a:t>F</a:t>
                      </a:r>
                    </a:p>
                  </a:txBody>
                  <a:tcPr/>
                </a:tc>
                <a:tc>
                  <a:txBody>
                    <a:bodyPr/>
                    <a:lstStyle/>
                    <a:p>
                      <a:r>
                        <a:rPr lang="en-US" sz="1400" dirty="0"/>
                        <a:t>Registration</a:t>
                      </a:r>
                    </a:p>
                  </a:txBody>
                  <a:tcPr/>
                </a:tc>
                <a:tc>
                  <a:txBody>
                    <a:bodyPr/>
                    <a:lstStyle/>
                    <a:p>
                      <a:r>
                        <a:rPr lang="en-US" sz="1400" dirty="0"/>
                        <a:t>Query form for registration</a:t>
                      </a:r>
                    </a:p>
                  </a:txBody>
                  <a:tcPr/>
                </a:tc>
                <a:extLst>
                  <a:ext uri="{0D108BD9-81ED-4DB2-BD59-A6C34878D82A}">
                    <a16:rowId xmlns:a16="http://schemas.microsoft.com/office/drawing/2014/main" val="10002"/>
                  </a:ext>
                </a:extLst>
              </a:tr>
              <a:tr h="370840">
                <a:tc>
                  <a:txBody>
                    <a:bodyPr/>
                    <a:lstStyle/>
                    <a:p>
                      <a:r>
                        <a:rPr lang="en-US" sz="1400" dirty="0"/>
                        <a:t>S</a:t>
                      </a:r>
                      <a:r>
                        <a:rPr lang="en-US" sz="1400" b="1" dirty="0"/>
                        <a:t>G</a:t>
                      </a:r>
                      <a:r>
                        <a:rPr lang="en-US" sz="1400" dirty="0"/>
                        <a:t>ASTDN</a:t>
                      </a:r>
                    </a:p>
                  </a:txBody>
                  <a:tcPr/>
                </a:tc>
                <a:tc>
                  <a:txBody>
                    <a:bodyPr/>
                    <a:lstStyle/>
                    <a:p>
                      <a:r>
                        <a:rPr lang="en-US" sz="1400" dirty="0"/>
                        <a:t>G</a:t>
                      </a:r>
                    </a:p>
                  </a:txBody>
                  <a:tcPr/>
                </a:tc>
                <a:tc>
                  <a:txBody>
                    <a:bodyPr/>
                    <a:lstStyle/>
                    <a:p>
                      <a:r>
                        <a:rPr lang="en-US" sz="1400" dirty="0"/>
                        <a:t>General</a:t>
                      </a:r>
                      <a:r>
                        <a:rPr lang="en-US" sz="1400" baseline="0" dirty="0"/>
                        <a:t> Student</a:t>
                      </a:r>
                      <a:endParaRPr lang="en-US" sz="1400" dirty="0"/>
                    </a:p>
                  </a:txBody>
                  <a:tcPr/>
                </a:tc>
                <a:tc>
                  <a:txBody>
                    <a:bodyPr/>
                    <a:lstStyle/>
                    <a:p>
                      <a:r>
                        <a:rPr lang="en-US" sz="1400" dirty="0"/>
                        <a:t>General</a:t>
                      </a:r>
                      <a:r>
                        <a:rPr lang="en-US" sz="1400" baseline="0" dirty="0"/>
                        <a:t> student record</a:t>
                      </a:r>
                      <a:endParaRPr lang="en-US" sz="1400" dirty="0"/>
                    </a:p>
                  </a:txBody>
                  <a:tcPr/>
                </a:tc>
                <a:extLst>
                  <a:ext uri="{0D108BD9-81ED-4DB2-BD59-A6C34878D82A}">
                    <a16:rowId xmlns:a16="http://schemas.microsoft.com/office/drawing/2014/main" val="10003"/>
                  </a:ext>
                </a:extLst>
              </a:tr>
              <a:tr h="370840">
                <a:tc>
                  <a:txBody>
                    <a:bodyPr/>
                    <a:lstStyle/>
                    <a:p>
                      <a:r>
                        <a:rPr lang="en-US" sz="1400" dirty="0"/>
                        <a:t>S</a:t>
                      </a:r>
                      <a:r>
                        <a:rPr lang="en-US" sz="1400" b="1" dirty="0"/>
                        <a:t>H</a:t>
                      </a:r>
                      <a:r>
                        <a:rPr lang="en-US" sz="1400" dirty="0"/>
                        <a:t>ACRSE</a:t>
                      </a:r>
                    </a:p>
                  </a:txBody>
                  <a:tcPr/>
                </a:tc>
                <a:tc>
                  <a:txBody>
                    <a:bodyPr/>
                    <a:lstStyle/>
                    <a:p>
                      <a:r>
                        <a:rPr lang="en-US" sz="1400" dirty="0"/>
                        <a:t>H</a:t>
                      </a:r>
                    </a:p>
                  </a:txBody>
                  <a:tcPr/>
                </a:tc>
                <a:tc>
                  <a:txBody>
                    <a:bodyPr/>
                    <a:lstStyle/>
                    <a:p>
                      <a:r>
                        <a:rPr lang="en-US" sz="1400" dirty="0"/>
                        <a:t>Academic History</a:t>
                      </a:r>
                    </a:p>
                  </a:txBody>
                  <a:tcPr/>
                </a:tc>
                <a:tc>
                  <a:txBody>
                    <a:bodyPr/>
                    <a:lstStyle/>
                    <a:p>
                      <a:r>
                        <a:rPr lang="en-US" sz="1400" dirty="0"/>
                        <a:t>Graded</a:t>
                      </a:r>
                      <a:r>
                        <a:rPr lang="en-US" sz="1400" baseline="0" dirty="0"/>
                        <a:t> course information</a:t>
                      </a:r>
                      <a:endParaRPr lang="en-US" sz="1400" dirty="0"/>
                    </a:p>
                  </a:txBody>
                  <a:tcPr/>
                </a:tc>
                <a:extLst>
                  <a:ext uri="{0D108BD9-81ED-4DB2-BD59-A6C34878D82A}">
                    <a16:rowId xmlns:a16="http://schemas.microsoft.com/office/drawing/2014/main" val="10004"/>
                  </a:ext>
                </a:extLst>
              </a:tr>
              <a:tr h="370840">
                <a:tc>
                  <a:txBody>
                    <a:bodyPr/>
                    <a:lstStyle/>
                    <a:p>
                      <a:r>
                        <a:rPr lang="en-US" sz="1400" dirty="0"/>
                        <a:t>S</a:t>
                      </a:r>
                      <a:r>
                        <a:rPr lang="en-US" sz="1400" b="1" dirty="0"/>
                        <a:t>I</a:t>
                      </a:r>
                      <a:r>
                        <a:rPr lang="en-US" sz="1400" dirty="0"/>
                        <a:t>AINST</a:t>
                      </a:r>
                    </a:p>
                  </a:txBody>
                  <a:tcPr/>
                </a:tc>
                <a:tc>
                  <a:txBody>
                    <a:bodyPr/>
                    <a:lstStyle/>
                    <a:p>
                      <a:r>
                        <a:rPr lang="en-US" sz="1400" dirty="0"/>
                        <a:t>I</a:t>
                      </a:r>
                    </a:p>
                  </a:txBody>
                  <a:tcPr/>
                </a:tc>
                <a:tc>
                  <a:txBody>
                    <a:bodyPr/>
                    <a:lstStyle/>
                    <a:p>
                      <a:r>
                        <a:rPr lang="en-US" sz="1400" dirty="0"/>
                        <a:t>Instructor</a:t>
                      </a:r>
                      <a:r>
                        <a:rPr lang="en-US" sz="1400" baseline="0" dirty="0"/>
                        <a:t> (Faculty)</a:t>
                      </a:r>
                      <a:endParaRPr lang="en-US" sz="1400" dirty="0"/>
                    </a:p>
                  </a:txBody>
                  <a:tcPr/>
                </a:tc>
                <a:tc>
                  <a:txBody>
                    <a:bodyPr/>
                    <a:lstStyle/>
                    <a:p>
                      <a:r>
                        <a:rPr lang="en-US" sz="1400" dirty="0"/>
                        <a:t>Faculty/Advisor</a:t>
                      </a:r>
                      <a:r>
                        <a:rPr lang="en-US" sz="1400" baseline="0" dirty="0"/>
                        <a:t> status</a:t>
                      </a:r>
                      <a:endParaRPr lang="en-US" sz="1400" dirty="0"/>
                    </a:p>
                  </a:txBody>
                  <a:tcPr/>
                </a:tc>
                <a:extLst>
                  <a:ext uri="{0D108BD9-81ED-4DB2-BD59-A6C34878D82A}">
                    <a16:rowId xmlns:a16="http://schemas.microsoft.com/office/drawing/2014/main" val="10005"/>
                  </a:ext>
                </a:extLst>
              </a:tr>
              <a:tr h="370840">
                <a:tc>
                  <a:txBody>
                    <a:bodyPr/>
                    <a:lstStyle/>
                    <a:p>
                      <a:r>
                        <a:rPr lang="en-US" sz="1400" dirty="0"/>
                        <a:t>S</a:t>
                      </a:r>
                      <a:r>
                        <a:rPr lang="en-US" sz="1400" b="1" dirty="0"/>
                        <a:t>R</a:t>
                      </a:r>
                      <a:r>
                        <a:rPr lang="en-US" sz="1400" dirty="0"/>
                        <a:t>ARECR</a:t>
                      </a:r>
                    </a:p>
                  </a:txBody>
                  <a:tcPr/>
                </a:tc>
                <a:tc>
                  <a:txBody>
                    <a:bodyPr/>
                    <a:lstStyle/>
                    <a:p>
                      <a:r>
                        <a:rPr lang="en-US" sz="1400" dirty="0"/>
                        <a:t>R</a:t>
                      </a:r>
                    </a:p>
                  </a:txBody>
                  <a:tcPr/>
                </a:tc>
                <a:tc>
                  <a:txBody>
                    <a:bodyPr/>
                    <a:lstStyle/>
                    <a:p>
                      <a:r>
                        <a:rPr lang="en-US" sz="1400" dirty="0"/>
                        <a:t>Recruitment</a:t>
                      </a:r>
                    </a:p>
                  </a:txBody>
                  <a:tcPr/>
                </a:tc>
                <a:tc>
                  <a:txBody>
                    <a:bodyPr/>
                    <a:lstStyle/>
                    <a:p>
                      <a:r>
                        <a:rPr lang="en-US" sz="1400" dirty="0"/>
                        <a:t>Recruit prospect</a:t>
                      </a:r>
                      <a:r>
                        <a:rPr lang="en-US" sz="1400" baseline="0" dirty="0"/>
                        <a:t> information</a:t>
                      </a:r>
                      <a:endParaRPr lang="en-US" sz="1400" dirty="0"/>
                    </a:p>
                  </a:txBody>
                  <a:tcPr/>
                </a:tc>
                <a:extLst>
                  <a:ext uri="{0D108BD9-81ED-4DB2-BD59-A6C34878D82A}">
                    <a16:rowId xmlns:a16="http://schemas.microsoft.com/office/drawing/2014/main" val="10006"/>
                  </a:ext>
                </a:extLst>
              </a:tr>
              <a:tr h="370840">
                <a:tc>
                  <a:txBody>
                    <a:bodyPr/>
                    <a:lstStyle/>
                    <a:p>
                      <a:r>
                        <a:rPr lang="en-US" sz="1400" dirty="0"/>
                        <a:t>S</a:t>
                      </a:r>
                      <a:r>
                        <a:rPr lang="en-US" sz="1400" b="1" dirty="0"/>
                        <a:t>S</a:t>
                      </a:r>
                      <a:r>
                        <a:rPr lang="en-US" sz="1400" dirty="0"/>
                        <a:t>ADETL</a:t>
                      </a:r>
                    </a:p>
                  </a:txBody>
                  <a:tcPr/>
                </a:tc>
                <a:tc>
                  <a:txBody>
                    <a:bodyPr/>
                    <a:lstStyle/>
                    <a:p>
                      <a:r>
                        <a:rPr lang="en-US" sz="1400" dirty="0"/>
                        <a:t>S</a:t>
                      </a:r>
                    </a:p>
                  </a:txBody>
                  <a:tcPr/>
                </a:tc>
                <a:tc>
                  <a:txBody>
                    <a:bodyPr/>
                    <a:lstStyle/>
                    <a:p>
                      <a:r>
                        <a:rPr lang="en-US" sz="1400" dirty="0"/>
                        <a:t>Scheduling</a:t>
                      </a:r>
                    </a:p>
                  </a:txBody>
                  <a:tcPr/>
                </a:tc>
                <a:tc>
                  <a:txBody>
                    <a:bodyPr/>
                    <a:lstStyle/>
                    <a:p>
                      <a:r>
                        <a:rPr lang="en-US" sz="1400" dirty="0"/>
                        <a:t>Course detail at the section</a:t>
                      </a:r>
                      <a:r>
                        <a:rPr lang="en-US" sz="1400" baseline="0" dirty="0"/>
                        <a:t> level</a:t>
                      </a:r>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73193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0B31C"/>
                </a:solidFill>
              </a:rPr>
              <a:t>navigation</a:t>
            </a:r>
          </a:p>
        </p:txBody>
      </p:sp>
      <p:sp>
        <p:nvSpPr>
          <p:cNvPr id="3" name="Content Placeholder 2"/>
          <p:cNvSpPr>
            <a:spLocks noGrp="1"/>
          </p:cNvSpPr>
          <p:nvPr>
            <p:ph sz="half" idx="1"/>
          </p:nvPr>
        </p:nvSpPr>
        <p:spPr>
          <a:xfrm>
            <a:off x="457200" y="1219200"/>
            <a:ext cx="5029200" cy="3890903"/>
          </a:xfrm>
        </p:spPr>
        <p:txBody>
          <a:bodyPr>
            <a:noAutofit/>
          </a:bodyPr>
          <a:lstStyle/>
          <a:p>
            <a:pPr marL="0" indent="0">
              <a:spcAft>
                <a:spcPts val="600"/>
              </a:spcAft>
              <a:buNone/>
            </a:pPr>
            <a:endParaRPr lang="en-US" sz="2000" dirty="0">
              <a:solidFill>
                <a:srgbClr val="FFC000"/>
              </a:solidFill>
            </a:endParaRPr>
          </a:p>
          <a:p>
            <a:pPr marL="0" indent="0">
              <a:lnSpc>
                <a:spcPct val="150000"/>
              </a:lnSpc>
              <a:spcAft>
                <a:spcPts val="1800"/>
              </a:spcAft>
              <a:buNone/>
            </a:pPr>
            <a:endParaRPr lang="en-US" sz="2000" dirty="0">
              <a:solidFill>
                <a:srgbClr val="FFFFFF"/>
              </a:solidFill>
            </a:endParaRPr>
          </a:p>
        </p:txBody>
      </p:sp>
      <p:pic>
        <p:nvPicPr>
          <p:cNvPr id="9" name="Picture 8">
            <a:extLst>
              <a:ext uri="{FF2B5EF4-FFF2-40B4-BE49-F238E27FC236}">
                <a16:creationId xmlns:a16="http://schemas.microsoft.com/office/drawing/2014/main" id="{949A1150-A513-45DD-B9F9-A35B3CC24C98}"/>
              </a:ext>
            </a:extLst>
          </p:cNvPr>
          <p:cNvPicPr>
            <a:picLocks noChangeAspect="1"/>
          </p:cNvPicPr>
          <p:nvPr/>
        </p:nvPicPr>
        <p:blipFill>
          <a:blip r:embed="rId3"/>
          <a:stretch>
            <a:fillRect/>
          </a:stretch>
        </p:blipFill>
        <p:spPr>
          <a:xfrm>
            <a:off x="762000" y="3447020"/>
            <a:ext cx="6235624" cy="3029980"/>
          </a:xfrm>
          <a:prstGeom prst="rect">
            <a:avLst/>
          </a:prstGeom>
        </p:spPr>
      </p:pic>
      <p:sp>
        <p:nvSpPr>
          <p:cNvPr id="10" name="Rectangle 9">
            <a:extLst>
              <a:ext uri="{FF2B5EF4-FFF2-40B4-BE49-F238E27FC236}">
                <a16:creationId xmlns:a16="http://schemas.microsoft.com/office/drawing/2014/main" id="{8C60C919-3551-42CA-80EF-1A1E3018AF6F}"/>
              </a:ext>
            </a:extLst>
          </p:cNvPr>
          <p:cNvSpPr/>
          <p:nvPr/>
        </p:nvSpPr>
        <p:spPr>
          <a:xfrm>
            <a:off x="914400" y="900767"/>
            <a:ext cx="6400800" cy="2816156"/>
          </a:xfrm>
          <a:prstGeom prst="rect">
            <a:avLst/>
          </a:prstGeom>
        </p:spPr>
        <p:txBody>
          <a:bodyPr wrap="square">
            <a:spAutoFit/>
          </a:bodyPr>
          <a:lstStyle/>
          <a:p>
            <a:r>
              <a:rPr lang="en-US" sz="2000" b="1" dirty="0">
                <a:solidFill>
                  <a:schemeClr val="bg1"/>
                </a:solidFill>
                <a:latin typeface="Arial-Black"/>
              </a:rPr>
              <a:t>The Welcome Screen</a:t>
            </a:r>
          </a:p>
          <a:p>
            <a:endParaRPr lang="en-US" sz="1300" dirty="0">
              <a:solidFill>
                <a:schemeClr val="bg1"/>
              </a:solidFill>
              <a:latin typeface="ArialMT"/>
            </a:endParaRPr>
          </a:p>
          <a:p>
            <a:r>
              <a:rPr lang="en-US" sz="1600" dirty="0">
                <a:solidFill>
                  <a:schemeClr val="bg1"/>
                </a:solidFill>
                <a:latin typeface="+mj-lt"/>
              </a:rPr>
              <a:t>1. Pop-out menu.</a:t>
            </a:r>
          </a:p>
          <a:p>
            <a:r>
              <a:rPr lang="en-US" sz="1600" dirty="0">
                <a:solidFill>
                  <a:schemeClr val="bg1"/>
                </a:solidFill>
                <a:latin typeface="+mj-lt"/>
              </a:rPr>
              <a:t>2. Search that stays on the top of the screen.</a:t>
            </a:r>
          </a:p>
          <a:p>
            <a:r>
              <a:rPr lang="en-US" sz="1600" dirty="0">
                <a:solidFill>
                  <a:schemeClr val="bg1"/>
                </a:solidFill>
                <a:latin typeface="+mj-lt"/>
              </a:rPr>
              <a:t>3. Folder to access recently used pages.</a:t>
            </a:r>
          </a:p>
          <a:p>
            <a:r>
              <a:rPr lang="en-US" sz="1600" dirty="0">
                <a:solidFill>
                  <a:schemeClr val="bg1"/>
                </a:solidFill>
                <a:latin typeface="+mj-lt"/>
              </a:rPr>
              <a:t>4. Search bar in the middle of the screen.</a:t>
            </a:r>
          </a:p>
          <a:p>
            <a:r>
              <a:rPr lang="en-US" sz="1600" dirty="0">
                <a:solidFill>
                  <a:schemeClr val="bg1"/>
                </a:solidFill>
                <a:latin typeface="+mj-lt"/>
              </a:rPr>
              <a:t>5. User’s name at the top right.</a:t>
            </a:r>
          </a:p>
          <a:p>
            <a:r>
              <a:rPr lang="en-US" sz="1600" dirty="0">
                <a:solidFill>
                  <a:schemeClr val="bg1"/>
                </a:solidFill>
                <a:latin typeface="+mj-lt"/>
              </a:rPr>
              <a:t>6. Sign Out - Don’t use! Just close your browser to exit.</a:t>
            </a:r>
          </a:p>
          <a:p>
            <a:r>
              <a:rPr lang="en-US" sz="1600" dirty="0">
                <a:solidFill>
                  <a:schemeClr val="bg1"/>
                </a:solidFill>
                <a:latin typeface="+mj-lt"/>
              </a:rPr>
              <a:t>7. Help is activated when a page is displayed.</a:t>
            </a:r>
          </a:p>
          <a:p>
            <a:r>
              <a:rPr lang="en-US" sz="1600" dirty="0">
                <a:solidFill>
                  <a:schemeClr val="bg1"/>
                </a:solidFill>
                <a:latin typeface="+mj-lt"/>
              </a:rPr>
              <a:t>8. Shortcut Keys menu.</a:t>
            </a:r>
          </a:p>
          <a:p>
            <a:r>
              <a:rPr lang="en-US" sz="1600" dirty="0">
                <a:solidFill>
                  <a:srgbClr val="FFC000"/>
                </a:solidFill>
                <a:latin typeface="+mj-lt"/>
              </a:rPr>
              <a:t>    </a:t>
            </a:r>
            <a:endParaRPr lang="en-US" sz="1300" dirty="0">
              <a:solidFill>
                <a:schemeClr val="bg1"/>
              </a:solidFill>
            </a:endParaRPr>
          </a:p>
        </p:txBody>
      </p:sp>
    </p:spTree>
    <p:extLst>
      <p:ext uri="{BB962C8B-B14F-4D97-AF65-F5344CB8AC3E}">
        <p14:creationId xmlns:p14="http://schemas.microsoft.com/office/powerpoint/2010/main" val="182980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Searching – Three Methods</a:t>
            </a:r>
          </a:p>
        </p:txBody>
      </p:sp>
      <p:sp>
        <p:nvSpPr>
          <p:cNvPr id="3" name="Content Placeholder 2"/>
          <p:cNvSpPr>
            <a:spLocks noGrp="1"/>
          </p:cNvSpPr>
          <p:nvPr>
            <p:ph sz="half" idx="1"/>
          </p:nvPr>
        </p:nvSpPr>
        <p:spPr>
          <a:xfrm>
            <a:off x="228600" y="1044575"/>
            <a:ext cx="8915400" cy="2460625"/>
          </a:xfrm>
        </p:spPr>
        <p:txBody>
          <a:bodyPr>
            <a:noAutofit/>
          </a:bodyPr>
          <a:lstStyle/>
          <a:p>
            <a:pPr marL="0" indent="0">
              <a:spcAft>
                <a:spcPts val="600"/>
              </a:spcAft>
              <a:buNone/>
            </a:pPr>
            <a:r>
              <a:rPr lang="en-US" sz="1600" dirty="0">
                <a:solidFill>
                  <a:srgbClr val="FFFFFF"/>
                </a:solidFill>
              </a:rPr>
              <a:t> 	</a:t>
            </a:r>
            <a:r>
              <a:rPr lang="en-US" sz="1600" b="1" dirty="0">
                <a:solidFill>
                  <a:srgbClr val="FFFFFF"/>
                </a:solidFill>
              </a:rPr>
              <a:t>1</a:t>
            </a:r>
            <a:r>
              <a:rPr lang="en-US" sz="1600" dirty="0">
                <a:solidFill>
                  <a:srgbClr val="FFFFFF"/>
                </a:solidFill>
              </a:rPr>
              <a:t>.  </a:t>
            </a:r>
            <a:r>
              <a:rPr lang="en-US" sz="1600" b="1" dirty="0">
                <a:solidFill>
                  <a:srgbClr val="FFFFFF"/>
                </a:solidFill>
              </a:rPr>
              <a:t>Search Method One: Pop-Out Menu</a:t>
            </a:r>
            <a:r>
              <a:rPr lang="en-US" sz="1600" dirty="0">
                <a:solidFill>
                  <a:srgbClr val="FFFFFF"/>
                </a:solidFill>
              </a:rPr>
              <a:t>.  The menu icon is located in the upper left corner   	     of the application. Click this icon to open the Banner Menu.  Click the cascading choices 	     until you reach the page you need.</a:t>
            </a:r>
          </a:p>
          <a:p>
            <a:pPr marL="0" indent="0">
              <a:spcAft>
                <a:spcPts val="600"/>
              </a:spcAft>
              <a:buNone/>
            </a:pPr>
            <a:r>
              <a:rPr lang="en-US" sz="1600" dirty="0">
                <a:solidFill>
                  <a:srgbClr val="FFFFFF"/>
                </a:solidFill>
              </a:rPr>
              <a:t>	</a:t>
            </a:r>
            <a:r>
              <a:rPr lang="en-US" sz="1600" b="1" dirty="0">
                <a:solidFill>
                  <a:srgbClr val="FFFFFF"/>
                </a:solidFill>
              </a:rPr>
              <a:t>2</a:t>
            </a:r>
            <a:r>
              <a:rPr lang="en-US" sz="1600" dirty="0">
                <a:solidFill>
                  <a:srgbClr val="FFFFFF"/>
                </a:solidFill>
              </a:rPr>
              <a:t>.  </a:t>
            </a:r>
            <a:r>
              <a:rPr lang="en-US" sz="1600" b="1" dirty="0">
                <a:solidFill>
                  <a:srgbClr val="FFFFFF"/>
                </a:solidFill>
              </a:rPr>
              <a:t>Search Method Two: Magnifying Glass Search Icon</a:t>
            </a:r>
            <a:r>
              <a:rPr lang="en-US" sz="1600" dirty="0">
                <a:solidFill>
                  <a:srgbClr val="FFFFFF"/>
                </a:solidFill>
              </a:rPr>
              <a:t>.  Click this icon to open the 		  	     Search window.  You can either enter a descriptive name of the page or the Banner 	  	     acronym for the page.  As you type, possible matches are displayed.  Click the correct 		     entry.  </a:t>
            </a:r>
          </a:p>
          <a:p>
            <a:pPr marL="0" indent="0">
              <a:spcAft>
                <a:spcPts val="600"/>
              </a:spcAft>
              <a:buNone/>
            </a:pPr>
            <a:r>
              <a:rPr lang="en-US" sz="1600" dirty="0">
                <a:solidFill>
                  <a:srgbClr val="FFFFFF"/>
                </a:solidFill>
              </a:rPr>
              <a:t>        </a:t>
            </a:r>
            <a:r>
              <a:rPr lang="en-US" sz="1600" b="1" dirty="0">
                <a:solidFill>
                  <a:srgbClr val="FFFFFF"/>
                </a:solidFill>
              </a:rPr>
              <a:t>3</a:t>
            </a:r>
            <a:r>
              <a:rPr lang="en-US" sz="1600" dirty="0">
                <a:solidFill>
                  <a:srgbClr val="FFFFFF"/>
                </a:solidFill>
              </a:rPr>
              <a:t>.  </a:t>
            </a:r>
            <a:r>
              <a:rPr lang="en-US" sz="1600" b="1" dirty="0">
                <a:solidFill>
                  <a:srgbClr val="FFFFFF"/>
                </a:solidFill>
              </a:rPr>
              <a:t>Search Method Three: Search Bar.  </a:t>
            </a:r>
            <a:r>
              <a:rPr lang="en-US" sz="1600" dirty="0">
                <a:solidFill>
                  <a:srgbClr val="FFFFFF"/>
                </a:solidFill>
              </a:rPr>
              <a:t>Enter the descriptive name of the page or Banner 	     	     acronym for the page. As you type, possible matches are displayed.  Click the correct  	 	     entry. </a:t>
            </a:r>
          </a:p>
          <a:p>
            <a:pPr>
              <a:spcAft>
                <a:spcPts val="600"/>
              </a:spcAft>
            </a:pPr>
            <a:endParaRPr lang="en-US" sz="1600" dirty="0">
              <a:solidFill>
                <a:srgbClr val="FFFFFF"/>
              </a:solidFill>
            </a:endParaRPr>
          </a:p>
        </p:txBody>
      </p:sp>
      <p:pic>
        <p:nvPicPr>
          <p:cNvPr id="5" name="Picture 4">
            <a:extLst>
              <a:ext uri="{FF2B5EF4-FFF2-40B4-BE49-F238E27FC236}">
                <a16:creationId xmlns:a16="http://schemas.microsoft.com/office/drawing/2014/main" id="{69366E4F-0102-472E-A90E-78CC67C21D0F}"/>
              </a:ext>
            </a:extLst>
          </p:cNvPr>
          <p:cNvPicPr>
            <a:picLocks noChangeAspect="1"/>
          </p:cNvPicPr>
          <p:nvPr/>
        </p:nvPicPr>
        <p:blipFill>
          <a:blip r:embed="rId4"/>
          <a:stretch>
            <a:fillRect/>
          </a:stretch>
        </p:blipFill>
        <p:spPr>
          <a:xfrm>
            <a:off x="1066800" y="3810000"/>
            <a:ext cx="6477000" cy="2411099"/>
          </a:xfrm>
          <a:prstGeom prst="rect">
            <a:avLst/>
          </a:prstGeom>
        </p:spPr>
      </p:pic>
    </p:spTree>
    <p:extLst>
      <p:ext uri="{BB962C8B-B14F-4D97-AF65-F5344CB8AC3E}">
        <p14:creationId xmlns:p14="http://schemas.microsoft.com/office/powerpoint/2010/main" val="1751135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Page Navigation</a:t>
            </a:r>
          </a:p>
        </p:txBody>
      </p:sp>
      <p:pic>
        <p:nvPicPr>
          <p:cNvPr id="4" name="Picture 3">
            <a:extLst>
              <a:ext uri="{FF2B5EF4-FFF2-40B4-BE49-F238E27FC236}">
                <a16:creationId xmlns:a16="http://schemas.microsoft.com/office/drawing/2014/main" id="{819F94CD-880D-4A9C-87F1-9BA8FAD941FA}"/>
              </a:ext>
            </a:extLst>
          </p:cNvPr>
          <p:cNvPicPr>
            <a:picLocks noChangeAspect="1"/>
          </p:cNvPicPr>
          <p:nvPr/>
        </p:nvPicPr>
        <p:blipFill>
          <a:blip r:embed="rId3"/>
          <a:stretch>
            <a:fillRect/>
          </a:stretch>
        </p:blipFill>
        <p:spPr>
          <a:xfrm>
            <a:off x="771524" y="4114800"/>
            <a:ext cx="6108399" cy="2525542"/>
          </a:xfrm>
          <a:prstGeom prst="rect">
            <a:avLst/>
          </a:prstGeom>
        </p:spPr>
      </p:pic>
      <p:sp>
        <p:nvSpPr>
          <p:cNvPr id="8" name="Rectangle 7">
            <a:extLst>
              <a:ext uri="{FF2B5EF4-FFF2-40B4-BE49-F238E27FC236}">
                <a16:creationId xmlns:a16="http://schemas.microsoft.com/office/drawing/2014/main" id="{6B0547B8-D79C-46D2-97F8-ACD7857FDAE9}"/>
              </a:ext>
            </a:extLst>
          </p:cNvPr>
          <p:cNvSpPr/>
          <p:nvPr/>
        </p:nvSpPr>
        <p:spPr>
          <a:xfrm>
            <a:off x="457200" y="1070044"/>
            <a:ext cx="8686800" cy="3062377"/>
          </a:xfrm>
          <a:prstGeom prst="rect">
            <a:avLst/>
          </a:prstGeom>
        </p:spPr>
        <p:txBody>
          <a:bodyPr wrap="square">
            <a:spAutoFit/>
          </a:bodyPr>
          <a:lstStyle/>
          <a:p>
            <a:r>
              <a:rPr lang="en-US" sz="2000" b="1" dirty="0">
                <a:solidFill>
                  <a:schemeClr val="bg1"/>
                </a:solidFill>
                <a:latin typeface="Arial-Black"/>
              </a:rPr>
              <a:t>Page Header</a:t>
            </a:r>
          </a:p>
          <a:p>
            <a:endParaRPr lang="en-US" sz="1300" dirty="0">
              <a:solidFill>
                <a:schemeClr val="bg1"/>
              </a:solidFill>
              <a:latin typeface="ArialMT"/>
            </a:endParaRPr>
          </a:p>
          <a:p>
            <a:r>
              <a:rPr lang="en-US" sz="1600" dirty="0">
                <a:solidFill>
                  <a:schemeClr val="bg1"/>
                </a:solidFill>
                <a:latin typeface="+mj-lt"/>
              </a:rPr>
              <a:t>1. Page Close Icon.</a:t>
            </a:r>
          </a:p>
          <a:p>
            <a:r>
              <a:rPr lang="en-US" sz="1600" dirty="0">
                <a:solidFill>
                  <a:schemeClr val="bg1"/>
                </a:solidFill>
                <a:latin typeface="+mj-lt"/>
              </a:rPr>
              <a:t>2. Page Title.</a:t>
            </a:r>
          </a:p>
          <a:p>
            <a:r>
              <a:rPr lang="en-US" sz="1600" dirty="0">
                <a:solidFill>
                  <a:schemeClr val="bg1"/>
                </a:solidFill>
                <a:latin typeface="+mj-lt"/>
              </a:rPr>
              <a:t>3. Add icon – used with Banner Document Management.</a:t>
            </a:r>
          </a:p>
          <a:p>
            <a:r>
              <a:rPr lang="en-US" sz="1600" dirty="0">
                <a:solidFill>
                  <a:schemeClr val="bg1"/>
                </a:solidFill>
                <a:latin typeface="+mj-lt"/>
              </a:rPr>
              <a:t>4. Retrieve icon - used with Banner Document Management.</a:t>
            </a:r>
          </a:p>
          <a:p>
            <a:r>
              <a:rPr lang="en-US" sz="1600" dirty="0">
                <a:solidFill>
                  <a:schemeClr val="bg1"/>
                </a:solidFill>
                <a:latin typeface="+mj-lt"/>
              </a:rPr>
              <a:t>5. Related – Displays a list of pages that can be accessed from this page. These are defined</a:t>
            </a:r>
          </a:p>
          <a:p>
            <a:r>
              <a:rPr lang="en-US" sz="1600" dirty="0">
                <a:solidFill>
                  <a:schemeClr val="bg1"/>
                </a:solidFill>
                <a:latin typeface="+mj-lt"/>
              </a:rPr>
              <a:t>    on the Options Maintenance Menu (GUAOPTM) page.</a:t>
            </a:r>
          </a:p>
          <a:p>
            <a:r>
              <a:rPr lang="en-US" sz="1600" dirty="0">
                <a:solidFill>
                  <a:schemeClr val="bg1"/>
                </a:solidFill>
                <a:latin typeface="+mj-lt"/>
              </a:rPr>
              <a:t>6. Tools Menu: includes refresh, export, print, clear record, clear data, item properties, display</a:t>
            </a:r>
          </a:p>
          <a:p>
            <a:r>
              <a:rPr lang="en-US" sz="1600" dirty="0">
                <a:solidFill>
                  <a:schemeClr val="bg1"/>
                </a:solidFill>
                <a:latin typeface="+mj-lt"/>
              </a:rPr>
              <a:t>    ID image, and other options controlled by the page..</a:t>
            </a:r>
          </a:p>
          <a:p>
            <a:r>
              <a:rPr lang="en-US" sz="1600" dirty="0">
                <a:solidFill>
                  <a:schemeClr val="bg1"/>
                </a:solidFill>
                <a:latin typeface="+mj-lt"/>
              </a:rPr>
              <a:t>7. Go (Keyboard shortcut </a:t>
            </a:r>
            <a:r>
              <a:rPr lang="en-US" sz="1600" dirty="0" err="1">
                <a:solidFill>
                  <a:schemeClr val="bg1"/>
                </a:solidFill>
                <a:latin typeface="+mj-lt"/>
              </a:rPr>
              <a:t>Alt+Page</a:t>
            </a:r>
            <a:r>
              <a:rPr lang="en-US" sz="1600" dirty="0">
                <a:solidFill>
                  <a:schemeClr val="bg1"/>
                </a:solidFill>
                <a:latin typeface="+mj-lt"/>
              </a:rPr>
              <a:t> Down) (Next Block in Banner 8)</a:t>
            </a:r>
          </a:p>
          <a:p>
            <a:r>
              <a:rPr lang="en-US" sz="1600" dirty="0">
                <a:solidFill>
                  <a:schemeClr val="bg1"/>
                </a:solidFill>
                <a:latin typeface="+mj-lt"/>
              </a:rPr>
              <a:t>    (Release and Submit buttons which are used only with a workflow.)</a:t>
            </a:r>
            <a:r>
              <a:rPr lang="en-US" sz="1600" dirty="0">
                <a:solidFill>
                  <a:srgbClr val="FFC000"/>
                </a:solidFill>
                <a:latin typeface="+mj-lt"/>
              </a:rPr>
              <a:t>    </a:t>
            </a:r>
            <a:endParaRPr lang="en-US" sz="1300" dirty="0">
              <a:solidFill>
                <a:schemeClr val="bg1"/>
              </a:solidFill>
            </a:endParaRPr>
          </a:p>
        </p:txBody>
      </p:sp>
    </p:spTree>
    <p:extLst>
      <p:ext uri="{BB962C8B-B14F-4D97-AF65-F5344CB8AC3E}">
        <p14:creationId xmlns:p14="http://schemas.microsoft.com/office/powerpoint/2010/main" val="3473407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Student search </a:t>
            </a:r>
          </a:p>
        </p:txBody>
      </p:sp>
      <p:sp>
        <p:nvSpPr>
          <p:cNvPr id="3" name="Content Placeholder 2"/>
          <p:cNvSpPr>
            <a:spLocks noGrp="1"/>
          </p:cNvSpPr>
          <p:nvPr>
            <p:ph sz="half" idx="1"/>
          </p:nvPr>
        </p:nvSpPr>
        <p:spPr>
          <a:xfrm>
            <a:off x="457200" y="1193801"/>
            <a:ext cx="5029200" cy="41401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sp>
        <p:nvSpPr>
          <p:cNvPr id="9" name="Content Placeholder 2"/>
          <p:cNvSpPr>
            <a:spLocks noGrp="1"/>
          </p:cNvSpPr>
          <p:nvPr>
            <p:ph sz="half" idx="1"/>
          </p:nvPr>
        </p:nvSpPr>
        <p:spPr>
          <a:xfrm>
            <a:off x="533400" y="4800600"/>
            <a:ext cx="6400800" cy="914400"/>
          </a:xfrm>
        </p:spPr>
        <p:txBody>
          <a:bodyPr>
            <a:noAutofit/>
          </a:bodyPr>
          <a:lstStyle/>
          <a:p>
            <a:pPr>
              <a:spcAft>
                <a:spcPts val="600"/>
              </a:spcAft>
            </a:pPr>
            <a:r>
              <a:rPr lang="en-US" sz="2000" dirty="0">
                <a:solidFill>
                  <a:srgbClr val="FFFFFF"/>
                </a:solidFill>
              </a:rPr>
              <a:t>Type in student’s 800 id number or select by name from ‘Option List’</a:t>
            </a:r>
          </a:p>
        </p:txBody>
      </p:sp>
      <p:pic>
        <p:nvPicPr>
          <p:cNvPr id="4" name="Picture 3">
            <a:extLst>
              <a:ext uri="{FF2B5EF4-FFF2-40B4-BE49-F238E27FC236}">
                <a16:creationId xmlns:a16="http://schemas.microsoft.com/office/drawing/2014/main" id="{39C26B02-226B-400D-9CCB-818F1A506B35}"/>
              </a:ext>
            </a:extLst>
          </p:cNvPr>
          <p:cNvPicPr>
            <a:picLocks noChangeAspect="1"/>
          </p:cNvPicPr>
          <p:nvPr/>
        </p:nvPicPr>
        <p:blipFill>
          <a:blip r:embed="rId3"/>
          <a:stretch>
            <a:fillRect/>
          </a:stretch>
        </p:blipFill>
        <p:spPr>
          <a:xfrm>
            <a:off x="791977" y="1143000"/>
            <a:ext cx="7590023" cy="3449434"/>
          </a:xfrm>
          <a:prstGeom prst="rect">
            <a:avLst/>
          </a:prstGeom>
        </p:spPr>
      </p:pic>
    </p:spTree>
    <p:extLst>
      <p:ext uri="{BB962C8B-B14F-4D97-AF65-F5344CB8AC3E}">
        <p14:creationId xmlns:p14="http://schemas.microsoft.com/office/powerpoint/2010/main" val="687619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1143000"/>
          </a:xfrm>
        </p:spPr>
        <p:txBody>
          <a:bodyPr/>
          <a:lstStyle/>
          <a:p>
            <a:r>
              <a:rPr lang="en-US" dirty="0">
                <a:solidFill>
                  <a:srgbClr val="F0B31C"/>
                </a:solidFill>
              </a:rPr>
              <a:t>Training Objectives</a:t>
            </a:r>
          </a:p>
        </p:txBody>
      </p:sp>
      <p:sp>
        <p:nvSpPr>
          <p:cNvPr id="3" name="Content Placeholder 2"/>
          <p:cNvSpPr>
            <a:spLocks noGrp="1"/>
          </p:cNvSpPr>
          <p:nvPr>
            <p:ph sz="half" idx="1"/>
          </p:nvPr>
        </p:nvSpPr>
        <p:spPr>
          <a:xfrm>
            <a:off x="685800" y="1301750"/>
            <a:ext cx="7010400" cy="4622800"/>
          </a:xfrm>
        </p:spPr>
        <p:txBody>
          <a:bodyPr>
            <a:noAutofit/>
          </a:bodyPr>
          <a:lstStyle/>
          <a:p>
            <a:pPr marL="0" indent="0">
              <a:spcAft>
                <a:spcPts val="600"/>
              </a:spcAft>
              <a:buNone/>
            </a:pPr>
            <a:endParaRPr lang="en-US" sz="1200" dirty="0">
              <a:solidFill>
                <a:srgbClr val="FFFFFF"/>
              </a:solidFill>
            </a:endParaRPr>
          </a:p>
          <a:p>
            <a:pPr marL="457200" indent="-457200">
              <a:spcAft>
                <a:spcPts val="600"/>
              </a:spcAft>
              <a:buAutoNum type="arabicPeriod"/>
            </a:pPr>
            <a:r>
              <a:rPr lang="en-US" sz="2000" dirty="0">
                <a:solidFill>
                  <a:srgbClr val="FFFFFF"/>
                </a:solidFill>
              </a:rPr>
              <a:t>Knowledge of WVU’s information security policies as they pertain to Banner</a:t>
            </a:r>
          </a:p>
          <a:p>
            <a:pPr marL="457200" indent="-457200">
              <a:spcAft>
                <a:spcPts val="600"/>
              </a:spcAft>
              <a:buAutoNum type="arabicPeriod"/>
            </a:pPr>
            <a:r>
              <a:rPr lang="en-US" sz="2000" dirty="0">
                <a:solidFill>
                  <a:srgbClr val="FFFFFF"/>
                </a:solidFill>
              </a:rPr>
              <a:t>Ability to locate and sign into Banner</a:t>
            </a:r>
          </a:p>
          <a:p>
            <a:pPr marL="457200" indent="-457200">
              <a:spcAft>
                <a:spcPts val="600"/>
              </a:spcAft>
              <a:buAutoNum type="arabicPeriod"/>
            </a:pPr>
            <a:r>
              <a:rPr lang="en-US" sz="2000" dirty="0">
                <a:solidFill>
                  <a:srgbClr val="FFFFFF"/>
                </a:solidFill>
              </a:rPr>
              <a:t>Ability to locate and navigate Banner Pages</a:t>
            </a:r>
          </a:p>
          <a:p>
            <a:pPr marL="457200" indent="-457200">
              <a:spcAft>
                <a:spcPts val="600"/>
              </a:spcAft>
              <a:buAutoNum type="arabicPeriod"/>
            </a:pPr>
            <a:r>
              <a:rPr lang="en-US" sz="2000" dirty="0">
                <a:solidFill>
                  <a:srgbClr val="FFFFFF"/>
                </a:solidFill>
              </a:rPr>
              <a:t>Ability to find information located in Banner</a:t>
            </a:r>
          </a:p>
          <a:p>
            <a:pPr marL="0" indent="0">
              <a:lnSpc>
                <a:spcPct val="150000"/>
              </a:lnSpc>
              <a:spcAft>
                <a:spcPts val="1800"/>
              </a:spcAft>
              <a:buNone/>
            </a:pPr>
            <a:endParaRPr lang="en-US" sz="20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Person search Query</a:t>
            </a:r>
          </a:p>
        </p:txBody>
      </p:sp>
      <p:sp>
        <p:nvSpPr>
          <p:cNvPr id="3" name="Content Placeholder 2"/>
          <p:cNvSpPr>
            <a:spLocks noGrp="1"/>
          </p:cNvSpPr>
          <p:nvPr>
            <p:ph sz="half" idx="1"/>
          </p:nvPr>
        </p:nvSpPr>
        <p:spPr>
          <a:xfrm>
            <a:off x="457200" y="1193801"/>
            <a:ext cx="5029200" cy="41401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sp>
        <p:nvSpPr>
          <p:cNvPr id="5" name="Content Placeholder 2"/>
          <p:cNvSpPr>
            <a:spLocks noGrp="1"/>
          </p:cNvSpPr>
          <p:nvPr>
            <p:ph sz="half" idx="1"/>
          </p:nvPr>
        </p:nvSpPr>
        <p:spPr>
          <a:xfrm>
            <a:off x="457200" y="4343400"/>
            <a:ext cx="8043862" cy="1828800"/>
          </a:xfrm>
        </p:spPr>
        <p:txBody>
          <a:bodyPr>
            <a:noAutofit/>
          </a:bodyPr>
          <a:lstStyle/>
          <a:p>
            <a:pPr>
              <a:spcAft>
                <a:spcPts val="600"/>
              </a:spcAft>
            </a:pPr>
            <a:r>
              <a:rPr lang="en-US" sz="2000" dirty="0">
                <a:solidFill>
                  <a:srgbClr val="FFFFFF"/>
                </a:solidFill>
              </a:rPr>
              <a:t>If you are unsure of a student’s ID number you can use Person Search to look them up. </a:t>
            </a:r>
          </a:p>
          <a:p>
            <a:pPr>
              <a:spcAft>
                <a:spcPts val="600"/>
              </a:spcAft>
            </a:pPr>
            <a:r>
              <a:rPr lang="en-US" sz="2000" dirty="0">
                <a:solidFill>
                  <a:srgbClr val="FFFFFF"/>
                </a:solidFill>
              </a:rPr>
              <a:t>A percent sign (%) can be used as a wildcard.</a:t>
            </a:r>
          </a:p>
        </p:txBody>
      </p:sp>
      <p:pic>
        <p:nvPicPr>
          <p:cNvPr id="4" name="Picture 3">
            <a:extLst>
              <a:ext uri="{FF2B5EF4-FFF2-40B4-BE49-F238E27FC236}">
                <a16:creationId xmlns:a16="http://schemas.microsoft.com/office/drawing/2014/main" id="{774FAC9E-A1CB-4C16-9051-70D7B3382276}"/>
              </a:ext>
            </a:extLst>
          </p:cNvPr>
          <p:cNvPicPr>
            <a:picLocks noChangeAspect="1"/>
          </p:cNvPicPr>
          <p:nvPr/>
        </p:nvPicPr>
        <p:blipFill>
          <a:blip r:embed="rId3"/>
          <a:stretch>
            <a:fillRect/>
          </a:stretch>
        </p:blipFill>
        <p:spPr>
          <a:xfrm>
            <a:off x="304800" y="1143000"/>
            <a:ext cx="8366868" cy="2971800"/>
          </a:xfrm>
          <a:prstGeom prst="rect">
            <a:avLst/>
          </a:prstGeom>
        </p:spPr>
      </p:pic>
    </p:spTree>
    <p:extLst>
      <p:ext uri="{BB962C8B-B14F-4D97-AF65-F5344CB8AC3E}">
        <p14:creationId xmlns:p14="http://schemas.microsoft.com/office/powerpoint/2010/main" val="1382825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Banner and Term</a:t>
            </a:r>
          </a:p>
        </p:txBody>
      </p:sp>
      <p:sp>
        <p:nvSpPr>
          <p:cNvPr id="3" name="Content Placeholder 2"/>
          <p:cNvSpPr>
            <a:spLocks noGrp="1"/>
          </p:cNvSpPr>
          <p:nvPr>
            <p:ph sz="half" idx="1"/>
          </p:nvPr>
        </p:nvSpPr>
        <p:spPr>
          <a:xfrm>
            <a:off x="457200" y="1193801"/>
            <a:ext cx="5029200" cy="4140199"/>
          </a:xfrm>
        </p:spPr>
        <p:txBody>
          <a:bodyPr>
            <a:noAutofit/>
          </a:bodyPr>
          <a:lstStyle/>
          <a:p>
            <a:pPr>
              <a:spcAft>
                <a:spcPts val="600"/>
              </a:spcAft>
            </a:pPr>
            <a:endParaRPr lang="en-US" sz="2000" dirty="0">
              <a:solidFill>
                <a:srgbClr val="FFFFFF"/>
              </a:solidFill>
            </a:endParaRPr>
          </a:p>
          <a:p>
            <a:pPr marL="0" indent="0">
              <a:lnSpc>
                <a:spcPct val="150000"/>
              </a:lnSpc>
              <a:spcAft>
                <a:spcPts val="1800"/>
              </a:spcAft>
              <a:buNone/>
            </a:pPr>
            <a:endParaRPr lang="en-US" sz="2000" dirty="0">
              <a:solidFill>
                <a:srgbClr val="FFFFFF"/>
              </a:solidFill>
            </a:endParaRPr>
          </a:p>
        </p:txBody>
      </p:sp>
      <p:pic>
        <p:nvPicPr>
          <p:cNvPr id="6" name="Picture 5">
            <a:extLst>
              <a:ext uri="{FF2B5EF4-FFF2-40B4-BE49-F238E27FC236}">
                <a16:creationId xmlns:a16="http://schemas.microsoft.com/office/drawing/2014/main" id="{C01DE1EC-6DE6-4D28-BD8A-247C006598EA}"/>
              </a:ext>
            </a:extLst>
          </p:cNvPr>
          <p:cNvPicPr>
            <a:picLocks noChangeAspect="1"/>
          </p:cNvPicPr>
          <p:nvPr/>
        </p:nvPicPr>
        <p:blipFill>
          <a:blip r:embed="rId3"/>
          <a:stretch>
            <a:fillRect/>
          </a:stretch>
        </p:blipFill>
        <p:spPr>
          <a:xfrm>
            <a:off x="228600" y="1140911"/>
            <a:ext cx="8701548" cy="1907089"/>
          </a:xfrm>
          <a:prstGeom prst="rect">
            <a:avLst/>
          </a:prstGeom>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075" y="2264747"/>
            <a:ext cx="8477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A01F5770-9E83-4FE2-A40D-72AFB006D535}"/>
              </a:ext>
            </a:extLst>
          </p:cNvPr>
          <p:cNvPicPr>
            <a:picLocks noChangeAspect="1"/>
          </p:cNvPicPr>
          <p:nvPr/>
        </p:nvPicPr>
        <p:blipFill>
          <a:blip r:embed="rId5"/>
          <a:stretch>
            <a:fillRect/>
          </a:stretch>
        </p:blipFill>
        <p:spPr>
          <a:xfrm>
            <a:off x="247647" y="4038599"/>
            <a:ext cx="6686553" cy="2057401"/>
          </a:xfrm>
          <a:prstGeom prst="rect">
            <a:avLst/>
          </a:prstGeom>
        </p:spPr>
      </p:pic>
    </p:spTree>
    <p:extLst>
      <p:ext uri="{BB962C8B-B14F-4D97-AF65-F5344CB8AC3E}">
        <p14:creationId xmlns:p14="http://schemas.microsoft.com/office/powerpoint/2010/main" val="1846417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Quick Recap</a:t>
            </a:r>
          </a:p>
        </p:txBody>
      </p:sp>
      <p:sp>
        <p:nvSpPr>
          <p:cNvPr id="9" name="Content Placeholder 2"/>
          <p:cNvSpPr>
            <a:spLocks noGrp="1"/>
          </p:cNvSpPr>
          <p:nvPr>
            <p:ph sz="half" idx="1"/>
          </p:nvPr>
        </p:nvSpPr>
        <p:spPr>
          <a:xfrm>
            <a:off x="533400" y="1457326"/>
            <a:ext cx="8001000" cy="4562474"/>
          </a:xfrm>
        </p:spPr>
        <p:txBody>
          <a:bodyPr>
            <a:noAutofit/>
          </a:bodyPr>
          <a:lstStyle/>
          <a:p>
            <a:pPr>
              <a:spcAft>
                <a:spcPts val="600"/>
              </a:spcAft>
            </a:pPr>
            <a:r>
              <a:rPr lang="en-US" sz="2000" dirty="0">
                <a:solidFill>
                  <a:srgbClr val="FFFFFF"/>
                </a:solidFill>
              </a:rPr>
              <a:t>Pages are the Objects that we use most in Banner</a:t>
            </a:r>
          </a:p>
          <a:p>
            <a:pPr>
              <a:spcAft>
                <a:spcPts val="600"/>
              </a:spcAft>
            </a:pPr>
            <a:r>
              <a:rPr lang="en-US" sz="2000" dirty="0">
                <a:solidFill>
                  <a:srgbClr val="FFFFFF"/>
                </a:solidFill>
              </a:rPr>
              <a:t>There are three ways to access Pages</a:t>
            </a:r>
          </a:p>
          <a:p>
            <a:pPr>
              <a:spcAft>
                <a:spcPts val="600"/>
              </a:spcAft>
            </a:pPr>
            <a:r>
              <a:rPr lang="en-US" sz="2000" dirty="0">
                <a:solidFill>
                  <a:srgbClr val="FFFFFF"/>
                </a:solidFill>
              </a:rPr>
              <a:t>We use Person Search to find people in Banner</a:t>
            </a:r>
          </a:p>
          <a:p>
            <a:pPr>
              <a:spcAft>
                <a:spcPts val="600"/>
              </a:spcAft>
            </a:pPr>
            <a:r>
              <a:rPr lang="en-US" sz="2000" dirty="0">
                <a:solidFill>
                  <a:srgbClr val="FFFFFF"/>
                </a:solidFill>
              </a:rPr>
              <a:t>Some pages require a term in the Key Block</a:t>
            </a:r>
          </a:p>
          <a:p>
            <a:pPr>
              <a:spcAft>
                <a:spcPts val="600"/>
              </a:spcAft>
            </a:pPr>
            <a:endParaRPr lang="en-US" sz="2000" dirty="0">
              <a:solidFill>
                <a:srgbClr val="FFFFFF"/>
              </a:solidFill>
            </a:endParaRPr>
          </a:p>
        </p:txBody>
      </p:sp>
    </p:spTree>
    <p:extLst>
      <p:ext uri="{BB962C8B-B14F-4D97-AF65-F5344CB8AC3E}">
        <p14:creationId xmlns:p14="http://schemas.microsoft.com/office/powerpoint/2010/main" val="258772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86" y="609600"/>
            <a:ext cx="7431087" cy="2438400"/>
          </a:xfrm>
        </p:spPr>
        <p:txBody>
          <a:bodyPr/>
          <a:lstStyle/>
          <a:p>
            <a:r>
              <a:rPr lang="en-US" dirty="0"/>
              <a:t>For more information Please Contact: </a:t>
            </a:r>
            <a:br>
              <a:rPr lang="en-US" dirty="0"/>
            </a:br>
            <a:endParaRPr lang="en-US" dirty="0"/>
          </a:p>
        </p:txBody>
      </p:sp>
      <p:sp>
        <p:nvSpPr>
          <p:cNvPr id="3" name="Content Placeholder 2"/>
          <p:cNvSpPr>
            <a:spLocks noGrp="1"/>
          </p:cNvSpPr>
          <p:nvPr>
            <p:ph type="body" idx="1"/>
          </p:nvPr>
        </p:nvSpPr>
        <p:spPr>
          <a:xfrm>
            <a:off x="801072" y="2667000"/>
            <a:ext cx="7772400" cy="1897063"/>
          </a:xfrm>
        </p:spPr>
        <p:txBody>
          <a:bodyPr>
            <a:normAutofit/>
          </a:bodyPr>
          <a:lstStyle/>
          <a:p>
            <a:pPr>
              <a:buNone/>
            </a:pPr>
            <a:r>
              <a:rPr lang="en-US" sz="2700" dirty="0"/>
              <a:t>Office of the University Registrar</a:t>
            </a:r>
            <a:br>
              <a:rPr lang="en-US" sz="2700" dirty="0"/>
            </a:br>
            <a:r>
              <a:rPr lang="en-US" sz="2700" dirty="0"/>
              <a:t>Degree Works Team</a:t>
            </a:r>
            <a:br>
              <a:rPr lang="en-US" sz="2700" dirty="0"/>
            </a:br>
            <a:r>
              <a:rPr lang="en-US" sz="2700" dirty="0"/>
              <a:t>304.293.5355</a:t>
            </a:r>
            <a:br>
              <a:rPr lang="en-US" sz="2700" dirty="0"/>
            </a:br>
            <a:r>
              <a:rPr lang="en-US" sz="2700" dirty="0"/>
              <a:t>degreeworks@mail.wvu.edu</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WVU Data Security</a:t>
            </a:r>
          </a:p>
        </p:txBody>
      </p:sp>
      <p:sp>
        <p:nvSpPr>
          <p:cNvPr id="6" name="Subtitle 2"/>
          <p:cNvSpPr txBox="1">
            <a:spLocks/>
          </p:cNvSpPr>
          <p:nvPr/>
        </p:nvSpPr>
        <p:spPr>
          <a:xfrm>
            <a:off x="914400" y="1320800"/>
            <a:ext cx="7315200" cy="2057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0"/>
              </a:spcBef>
              <a:buNone/>
            </a:pPr>
            <a:r>
              <a:rPr lang="en-US" b="1" dirty="0">
                <a:solidFill>
                  <a:schemeClr val="bg1"/>
                </a:solidFill>
              </a:rPr>
              <a:t>Enterprise Standards for Use of Information Technology </a:t>
            </a:r>
          </a:p>
          <a:p>
            <a:pPr marL="0" indent="0" algn="ctr">
              <a:spcBef>
                <a:spcPts val="0"/>
              </a:spcBef>
              <a:buNone/>
            </a:pPr>
            <a:r>
              <a:rPr lang="en-US" b="1" dirty="0">
                <a:solidFill>
                  <a:schemeClr val="bg1"/>
                </a:solidFill>
              </a:rPr>
              <a:t>&amp; </a:t>
            </a:r>
          </a:p>
          <a:p>
            <a:pPr marL="0" indent="0" algn="ctr">
              <a:spcBef>
                <a:spcPts val="0"/>
              </a:spcBef>
              <a:buNone/>
            </a:pPr>
            <a:r>
              <a:rPr lang="en-US" b="1" dirty="0">
                <a:solidFill>
                  <a:schemeClr val="bg1"/>
                </a:solidFill>
              </a:rPr>
              <a:t>Data Security Best Practices</a:t>
            </a:r>
          </a:p>
        </p:txBody>
      </p:sp>
      <p:pic>
        <p:nvPicPr>
          <p:cNvPr id="4" name="Picture 3">
            <a:extLst>
              <a:ext uri="{FF2B5EF4-FFF2-40B4-BE49-F238E27FC236}">
                <a16:creationId xmlns:a16="http://schemas.microsoft.com/office/drawing/2014/main" id="{A3391AAD-3724-42B4-9BFE-D8E35C9580F4}"/>
              </a:ext>
            </a:extLst>
          </p:cNvPr>
          <p:cNvPicPr>
            <a:picLocks noChangeAspect="1"/>
          </p:cNvPicPr>
          <p:nvPr/>
        </p:nvPicPr>
        <p:blipFill>
          <a:blip r:embed="rId3"/>
          <a:stretch>
            <a:fillRect/>
          </a:stretch>
        </p:blipFill>
        <p:spPr>
          <a:xfrm>
            <a:off x="2362200" y="3352800"/>
            <a:ext cx="4267200" cy="2496050"/>
          </a:xfrm>
          <a:prstGeom prst="rect">
            <a:avLst/>
          </a:prstGeom>
        </p:spPr>
      </p:pic>
    </p:spTree>
    <p:extLst>
      <p:ext uri="{BB962C8B-B14F-4D97-AF65-F5344CB8AC3E}">
        <p14:creationId xmlns:p14="http://schemas.microsoft.com/office/powerpoint/2010/main" val="30311746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1143000"/>
          </a:xfrm>
        </p:spPr>
        <p:txBody>
          <a:bodyPr/>
          <a:lstStyle/>
          <a:p>
            <a:r>
              <a:rPr lang="en-US" dirty="0">
                <a:solidFill>
                  <a:srgbClr val="F0B31C"/>
                </a:solidFill>
              </a:rPr>
              <a:t>Preparation</a:t>
            </a:r>
          </a:p>
        </p:txBody>
      </p:sp>
      <p:sp>
        <p:nvSpPr>
          <p:cNvPr id="6" name="Subtitle 2"/>
          <p:cNvSpPr txBox="1">
            <a:spLocks/>
          </p:cNvSpPr>
          <p:nvPr/>
        </p:nvSpPr>
        <p:spPr>
          <a:xfrm>
            <a:off x="914400" y="1447800"/>
            <a:ext cx="7315200" cy="2057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a:r>
              <a:rPr lang="en-US" dirty="0">
                <a:solidFill>
                  <a:schemeClr val="bg1"/>
                </a:solidFill>
              </a:rPr>
              <a:t>WVU collects and maintains personal information from employees and students</a:t>
            </a:r>
          </a:p>
          <a:p>
            <a:pPr lvl="1"/>
            <a:r>
              <a:rPr lang="en-US" dirty="0">
                <a:solidFill>
                  <a:schemeClr val="bg1"/>
                </a:solidFill>
              </a:rPr>
              <a:t>Access and use of this data is governed by federal and state laws, and WVU Policies and Standards</a:t>
            </a:r>
          </a:p>
          <a:p>
            <a:pPr lvl="1"/>
            <a:r>
              <a:rPr lang="en-US" dirty="0">
                <a:solidFill>
                  <a:schemeClr val="bg1"/>
                </a:solidFill>
              </a:rPr>
              <a:t>WVU employees have a shared responsibility to secure this data</a:t>
            </a:r>
          </a:p>
          <a:p>
            <a:pPr lvl="1"/>
            <a:r>
              <a:rPr lang="en-US" dirty="0">
                <a:solidFill>
                  <a:schemeClr val="bg1"/>
                </a:solidFill>
              </a:rPr>
              <a:t>You can be held liable for security breaches due to direct action or inaction</a:t>
            </a:r>
          </a:p>
        </p:txBody>
      </p:sp>
    </p:spTree>
    <p:extLst>
      <p:ext uri="{BB962C8B-B14F-4D97-AF65-F5344CB8AC3E}">
        <p14:creationId xmlns:p14="http://schemas.microsoft.com/office/powerpoint/2010/main" val="27515351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1143000"/>
          </a:xfrm>
        </p:spPr>
        <p:txBody>
          <a:bodyPr>
            <a:normAutofit/>
          </a:bodyPr>
          <a:lstStyle/>
          <a:p>
            <a:r>
              <a:rPr lang="en-US" sz="3200" dirty="0">
                <a:solidFill>
                  <a:srgbClr val="F0B31C"/>
                </a:solidFill>
              </a:rPr>
              <a:t>Applicable Laws, Policies, Standards</a:t>
            </a:r>
          </a:p>
        </p:txBody>
      </p:sp>
      <p:sp>
        <p:nvSpPr>
          <p:cNvPr id="6" name="Subtitle 2"/>
          <p:cNvSpPr txBox="1">
            <a:spLocks/>
          </p:cNvSpPr>
          <p:nvPr/>
        </p:nvSpPr>
        <p:spPr>
          <a:xfrm>
            <a:off x="609600" y="1447800"/>
            <a:ext cx="7315200" cy="2057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a:r>
              <a:rPr lang="en-US" sz="2700" dirty="0">
                <a:solidFill>
                  <a:schemeClr val="bg1"/>
                </a:solidFill>
              </a:rPr>
              <a:t>Federal Law</a:t>
            </a:r>
          </a:p>
          <a:p>
            <a:pPr lvl="1"/>
            <a:r>
              <a:rPr lang="en-US" sz="2200" dirty="0">
                <a:solidFill>
                  <a:schemeClr val="bg1"/>
                </a:solidFill>
              </a:rPr>
              <a:t>Family Educational Rights and Privacy Act (FERPA) </a:t>
            </a:r>
          </a:p>
          <a:p>
            <a:pPr lvl="0"/>
            <a:r>
              <a:rPr lang="en-US" sz="2700" dirty="0">
                <a:solidFill>
                  <a:schemeClr val="bg1"/>
                </a:solidFill>
              </a:rPr>
              <a:t>WV State Law</a:t>
            </a:r>
          </a:p>
          <a:p>
            <a:pPr lvl="1"/>
            <a:r>
              <a:rPr lang="en-US" sz="2200" dirty="0">
                <a:solidFill>
                  <a:schemeClr val="bg1"/>
                </a:solidFill>
              </a:rPr>
              <a:t>West Virginia Consumer Credit and </a:t>
            </a:r>
            <a:br>
              <a:rPr lang="en-US" sz="2200" dirty="0">
                <a:solidFill>
                  <a:schemeClr val="bg1"/>
                </a:solidFill>
              </a:rPr>
            </a:br>
            <a:r>
              <a:rPr lang="en-US" sz="2200" dirty="0">
                <a:solidFill>
                  <a:schemeClr val="bg1"/>
                </a:solidFill>
              </a:rPr>
              <a:t>Protection Act</a:t>
            </a:r>
          </a:p>
          <a:p>
            <a:pPr lvl="0"/>
            <a:r>
              <a:rPr lang="en-US" sz="2700" dirty="0">
                <a:solidFill>
                  <a:schemeClr val="bg1"/>
                </a:solidFill>
              </a:rPr>
              <a:t>WVU Board of Governors Policy</a:t>
            </a:r>
          </a:p>
          <a:p>
            <a:pPr lvl="1"/>
            <a:r>
              <a:rPr lang="en-US" sz="2200" dirty="0">
                <a:solidFill>
                  <a:schemeClr val="bg1"/>
                </a:solidFill>
              </a:rPr>
              <a:t>Academics Rule 2.5</a:t>
            </a:r>
          </a:p>
          <a:p>
            <a:pPr lvl="0"/>
            <a:r>
              <a:rPr lang="en-US" sz="2700" dirty="0">
                <a:solidFill>
                  <a:schemeClr val="bg1"/>
                </a:solidFill>
              </a:rPr>
              <a:t>WVU ITS Policies and Procedures</a:t>
            </a:r>
          </a:p>
          <a:p>
            <a:pPr lvl="1"/>
            <a:r>
              <a:rPr lang="en-US" sz="2200" dirty="0">
                <a:solidFill>
                  <a:schemeClr val="bg1"/>
                </a:solidFill>
              </a:rPr>
              <a:t>Policy 1.0 Acceptable Use of Data and Technology Resources</a:t>
            </a:r>
          </a:p>
        </p:txBody>
      </p:sp>
    </p:spTree>
    <p:extLst>
      <p:ext uri="{BB962C8B-B14F-4D97-AF65-F5344CB8AC3E}">
        <p14:creationId xmlns:p14="http://schemas.microsoft.com/office/powerpoint/2010/main" val="329736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1143000"/>
          </a:xfrm>
        </p:spPr>
        <p:txBody>
          <a:bodyPr>
            <a:normAutofit/>
          </a:bodyPr>
          <a:lstStyle/>
          <a:p>
            <a:r>
              <a:rPr lang="en-US" sz="3200" dirty="0">
                <a:solidFill>
                  <a:srgbClr val="F0B31C"/>
                </a:solidFill>
              </a:rPr>
              <a:t>IT Governance</a:t>
            </a:r>
          </a:p>
        </p:txBody>
      </p:sp>
      <p:sp>
        <p:nvSpPr>
          <p:cNvPr id="4" name="Content Placeholder 2"/>
          <p:cNvSpPr>
            <a:spLocks noGrp="1"/>
          </p:cNvSpPr>
          <p:nvPr>
            <p:ph idx="1"/>
          </p:nvPr>
        </p:nvSpPr>
        <p:spPr>
          <a:xfrm>
            <a:off x="428625" y="1166018"/>
            <a:ext cx="8229600" cy="4525963"/>
          </a:xfrm>
        </p:spPr>
        <p:txBody>
          <a:bodyPr/>
          <a:lstStyle/>
          <a:p>
            <a:r>
              <a:rPr lang="en-US" dirty="0">
                <a:solidFill>
                  <a:schemeClr val="bg1"/>
                </a:solidFill>
              </a:rPr>
              <a:t>“All ITS Policies, Standards, and Procedures </a:t>
            </a:r>
            <a:r>
              <a:rPr lang="en-US" b="1" dirty="0">
                <a:solidFill>
                  <a:schemeClr val="bg1"/>
                </a:solidFill>
              </a:rPr>
              <a:t>apply to all WVU employees</a:t>
            </a:r>
            <a:r>
              <a:rPr lang="en-US" dirty="0">
                <a:solidFill>
                  <a:schemeClr val="bg1"/>
                </a:solidFill>
              </a:rPr>
              <a:t>, students, and third parties. These standards define the minimum requirements for each area at WVU. </a:t>
            </a:r>
            <a:r>
              <a:rPr lang="en-US" sz="2400" dirty="0">
                <a:solidFill>
                  <a:srgbClr val="FFC000"/>
                </a:solidFill>
              </a:rPr>
              <a:t>https://it.wvu.edu/policies-and-procedures </a:t>
            </a:r>
          </a:p>
        </p:txBody>
      </p:sp>
      <p:pic>
        <p:nvPicPr>
          <p:cNvPr id="6" name="Picture 5">
            <a:extLst>
              <a:ext uri="{FF2B5EF4-FFF2-40B4-BE49-F238E27FC236}">
                <a16:creationId xmlns:a16="http://schemas.microsoft.com/office/drawing/2014/main" id="{6B338303-7093-4B9D-94A9-7E18C021B43B}"/>
              </a:ext>
            </a:extLst>
          </p:cNvPr>
          <p:cNvPicPr>
            <a:picLocks noChangeAspect="1"/>
          </p:cNvPicPr>
          <p:nvPr/>
        </p:nvPicPr>
        <p:blipFill>
          <a:blip r:embed="rId4"/>
          <a:stretch>
            <a:fillRect/>
          </a:stretch>
        </p:blipFill>
        <p:spPr>
          <a:xfrm>
            <a:off x="838200" y="3581400"/>
            <a:ext cx="6991350" cy="2409825"/>
          </a:xfrm>
          <a:prstGeom prst="rect">
            <a:avLst/>
          </a:prstGeom>
        </p:spPr>
      </p:pic>
    </p:spTree>
    <p:extLst>
      <p:ext uri="{BB962C8B-B14F-4D97-AF65-F5344CB8AC3E}">
        <p14:creationId xmlns:p14="http://schemas.microsoft.com/office/powerpoint/2010/main" val="36438655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1143000"/>
          </a:xfrm>
        </p:spPr>
        <p:txBody>
          <a:bodyPr>
            <a:normAutofit/>
          </a:bodyPr>
          <a:lstStyle/>
          <a:p>
            <a:r>
              <a:rPr lang="en-US" sz="3200" dirty="0">
                <a:solidFill>
                  <a:srgbClr val="F0B31C"/>
                </a:solidFill>
              </a:rPr>
              <a:t>IT Governance</a:t>
            </a:r>
          </a:p>
        </p:txBody>
      </p:sp>
      <p:sp>
        <p:nvSpPr>
          <p:cNvPr id="4" name="Content Placeholder 2"/>
          <p:cNvSpPr>
            <a:spLocks noGrp="1"/>
          </p:cNvSpPr>
          <p:nvPr>
            <p:ph idx="1"/>
          </p:nvPr>
        </p:nvSpPr>
        <p:spPr>
          <a:xfrm>
            <a:off x="428625" y="1166018"/>
            <a:ext cx="8229600" cy="4853782"/>
          </a:xfrm>
        </p:spPr>
        <p:txBody>
          <a:bodyPr>
            <a:normAutofit lnSpcReduction="10000"/>
          </a:bodyPr>
          <a:lstStyle/>
          <a:p>
            <a:r>
              <a:rPr lang="en-US" dirty="0">
                <a:solidFill>
                  <a:schemeClr val="bg1"/>
                </a:solidFill>
              </a:rPr>
              <a:t>“All ITS Policies, Standards, and Procedures </a:t>
            </a:r>
            <a:r>
              <a:rPr lang="en-US" b="1" dirty="0">
                <a:solidFill>
                  <a:schemeClr val="bg1"/>
                </a:solidFill>
              </a:rPr>
              <a:t>apply to all WVU employees</a:t>
            </a:r>
            <a:r>
              <a:rPr lang="en-US" dirty="0">
                <a:solidFill>
                  <a:schemeClr val="bg1"/>
                </a:solidFill>
              </a:rPr>
              <a:t>, students, and third parties.”</a:t>
            </a:r>
          </a:p>
          <a:p>
            <a:pPr lvl="1"/>
            <a:r>
              <a:rPr lang="en-US" dirty="0">
                <a:solidFill>
                  <a:schemeClr val="bg1"/>
                </a:solidFill>
              </a:rPr>
              <a:t>Access, Security and Control of Data</a:t>
            </a:r>
          </a:p>
          <a:p>
            <a:pPr lvl="2"/>
            <a:r>
              <a:rPr lang="en-US" dirty="0">
                <a:solidFill>
                  <a:schemeClr val="bg1"/>
                </a:solidFill>
              </a:rPr>
              <a:t>Users are responsible for the protection, privacy, and control of all data, regardless of the data storage medium</a:t>
            </a:r>
          </a:p>
          <a:p>
            <a:pPr lvl="3">
              <a:buFont typeface="Wingdings" pitchFamily="2" charset="2"/>
              <a:buChar char="§"/>
            </a:pPr>
            <a:r>
              <a:rPr lang="en-US" sz="2200" dirty="0">
                <a:solidFill>
                  <a:schemeClr val="bg1"/>
                </a:solidFill>
              </a:rPr>
              <a:t>Passwords and user ids may not be shared with anyone under any circumstances</a:t>
            </a:r>
          </a:p>
          <a:p>
            <a:pPr lvl="1">
              <a:buFont typeface="Wingdings" pitchFamily="2" charset="2"/>
              <a:buChar char="§"/>
            </a:pPr>
            <a:r>
              <a:rPr lang="en-US" dirty="0">
                <a:solidFill>
                  <a:schemeClr val="bg1"/>
                </a:solidFill>
              </a:rPr>
              <a:t>Individual Accounts</a:t>
            </a:r>
          </a:p>
          <a:p>
            <a:pPr lvl="2"/>
            <a:r>
              <a:rPr lang="en-US" dirty="0">
                <a:solidFill>
                  <a:schemeClr val="bg1"/>
                </a:solidFill>
              </a:rPr>
              <a:t>Users must not give their username(s) and passwords to anyone or permit anyone else to use their Individual Account(s) after personally logging in.</a:t>
            </a:r>
          </a:p>
          <a:p>
            <a:pPr marL="457200" lvl="1" indent="0">
              <a:buNone/>
            </a:pPr>
            <a:r>
              <a:rPr lang="en-US" dirty="0">
                <a:solidFill>
                  <a:srgbClr val="FFC000"/>
                </a:solidFill>
              </a:rPr>
              <a:t>https://it.wvu.edu/policies-and-procedures/security</a:t>
            </a:r>
            <a:endParaRPr lang="en-US" sz="1600" dirty="0">
              <a:solidFill>
                <a:schemeClr val="bg1"/>
              </a:solidFill>
            </a:endParaRPr>
          </a:p>
        </p:txBody>
      </p:sp>
    </p:spTree>
    <p:extLst>
      <p:ext uri="{BB962C8B-B14F-4D97-AF65-F5344CB8AC3E}">
        <p14:creationId xmlns:p14="http://schemas.microsoft.com/office/powerpoint/2010/main" val="15081292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1143000"/>
          </a:xfrm>
        </p:spPr>
        <p:txBody>
          <a:bodyPr>
            <a:normAutofit/>
          </a:bodyPr>
          <a:lstStyle/>
          <a:p>
            <a:r>
              <a:rPr lang="en-US" sz="3200" dirty="0">
                <a:solidFill>
                  <a:srgbClr val="F0B31C"/>
                </a:solidFill>
              </a:rPr>
              <a:t>Do </a:t>
            </a:r>
            <a:r>
              <a:rPr lang="en-US" sz="3200" dirty="0">
                <a:solidFill>
                  <a:srgbClr val="FF0000"/>
                </a:solidFill>
              </a:rPr>
              <a:t>NOT</a:t>
            </a:r>
            <a:r>
              <a:rPr lang="en-US" sz="3200" dirty="0">
                <a:solidFill>
                  <a:srgbClr val="F0B31C"/>
                </a:solidFill>
              </a:rPr>
              <a:t> reuse your WVU Credentials</a:t>
            </a:r>
          </a:p>
        </p:txBody>
      </p:sp>
      <p:sp>
        <p:nvSpPr>
          <p:cNvPr id="4" name="Content Placeholder 2"/>
          <p:cNvSpPr>
            <a:spLocks noGrp="1"/>
          </p:cNvSpPr>
          <p:nvPr>
            <p:ph idx="1"/>
          </p:nvPr>
        </p:nvSpPr>
        <p:spPr>
          <a:xfrm>
            <a:off x="409575" y="1447800"/>
            <a:ext cx="8229600" cy="4525963"/>
          </a:xfrm>
        </p:spPr>
        <p:txBody>
          <a:bodyPr>
            <a:normAutofit/>
          </a:bodyPr>
          <a:lstStyle/>
          <a:p>
            <a:r>
              <a:rPr lang="en-US" dirty="0">
                <a:solidFill>
                  <a:schemeClr val="bg1"/>
                </a:solidFill>
              </a:rPr>
              <a:t>Keep your WVU login credentials secure. </a:t>
            </a:r>
          </a:p>
          <a:p>
            <a:pPr lvl="1"/>
            <a:r>
              <a:rPr lang="en-US" dirty="0">
                <a:solidFill>
                  <a:schemeClr val="bg1"/>
                </a:solidFill>
              </a:rPr>
              <a:t>Do not re-use them on private accounts</a:t>
            </a:r>
          </a:p>
          <a:p>
            <a:pPr lvl="1"/>
            <a:r>
              <a:rPr lang="en-US" dirty="0">
                <a:solidFill>
                  <a:schemeClr val="bg1"/>
                </a:solidFill>
              </a:rPr>
              <a:t>The most common security issue reported by WVU users is a simultaneous hack of Facebook and email accounts because the same login credentials were used on both.</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419600"/>
            <a:ext cx="2974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5439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1143000"/>
          </a:xfrm>
        </p:spPr>
        <p:txBody>
          <a:bodyPr>
            <a:normAutofit/>
          </a:bodyPr>
          <a:lstStyle/>
          <a:p>
            <a:r>
              <a:rPr lang="en-US" sz="3200" dirty="0">
                <a:solidFill>
                  <a:srgbClr val="F0B31C"/>
                </a:solidFill>
              </a:rPr>
              <a:t>Social </a:t>
            </a:r>
            <a:r>
              <a:rPr lang="en-US" sz="3200" dirty="0" err="1">
                <a:solidFill>
                  <a:srgbClr val="F0B31C"/>
                </a:solidFill>
              </a:rPr>
              <a:t>MEdia</a:t>
            </a:r>
            <a:endParaRPr lang="en-US" sz="3200" dirty="0">
              <a:solidFill>
                <a:srgbClr val="F0B31C"/>
              </a:solidFill>
            </a:endParaRPr>
          </a:p>
        </p:txBody>
      </p:sp>
      <p:sp>
        <p:nvSpPr>
          <p:cNvPr id="3" name="Content Placeholder 2"/>
          <p:cNvSpPr>
            <a:spLocks noGrp="1"/>
          </p:cNvSpPr>
          <p:nvPr>
            <p:ph sz="half" idx="1"/>
          </p:nvPr>
        </p:nvSpPr>
        <p:spPr>
          <a:xfrm>
            <a:off x="457200" y="1600200"/>
            <a:ext cx="7543800" cy="4525963"/>
          </a:xfrm>
        </p:spPr>
        <p:txBody>
          <a:bodyPr>
            <a:normAutofit/>
          </a:bodyPr>
          <a:lstStyle/>
          <a:p>
            <a:r>
              <a:rPr lang="en-US" dirty="0">
                <a:solidFill>
                  <a:schemeClr val="bg1"/>
                </a:solidFill>
              </a:rPr>
              <a:t>Don’t post WVU business information on your social media accounts</a:t>
            </a:r>
          </a:p>
          <a:p>
            <a:pPr lvl="1"/>
            <a:r>
              <a:rPr lang="en-US" dirty="0">
                <a:solidFill>
                  <a:schemeClr val="bg1"/>
                </a:solidFill>
              </a:rPr>
              <a:t>Data thieves troll these sites to gain information and clues on how to access corporate accounts </a:t>
            </a:r>
          </a:p>
          <a:p>
            <a:endParaRPr lang="en-US" dirty="0"/>
          </a:p>
        </p:txBody>
      </p:sp>
      <p:pic>
        <p:nvPicPr>
          <p:cNvPr id="5" name="Picture 4">
            <a:extLst>
              <a:ext uri="{FF2B5EF4-FFF2-40B4-BE49-F238E27FC236}">
                <a16:creationId xmlns:a16="http://schemas.microsoft.com/office/drawing/2014/main" id="{2E58EE38-4D6E-4962-802F-46D2336D2C2F}"/>
              </a:ext>
            </a:extLst>
          </p:cNvPr>
          <p:cNvPicPr>
            <a:picLocks noChangeAspect="1"/>
          </p:cNvPicPr>
          <p:nvPr/>
        </p:nvPicPr>
        <p:blipFill>
          <a:blip r:embed="rId4"/>
          <a:stretch>
            <a:fillRect/>
          </a:stretch>
        </p:blipFill>
        <p:spPr>
          <a:xfrm>
            <a:off x="2971800" y="3543299"/>
            <a:ext cx="2819400" cy="2856708"/>
          </a:xfrm>
          <a:prstGeom prst="rect">
            <a:avLst/>
          </a:prstGeom>
        </p:spPr>
      </p:pic>
    </p:spTree>
    <p:extLst>
      <p:ext uri="{BB962C8B-B14F-4D97-AF65-F5344CB8AC3E}">
        <p14:creationId xmlns:p14="http://schemas.microsoft.com/office/powerpoint/2010/main" val="24037130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WVUBrand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11371</TotalTime>
  <Words>1881</Words>
  <Application>Microsoft Office PowerPoint</Application>
  <PresentationFormat>On-screen Show (4:3)</PresentationFormat>
  <Paragraphs>197</Paragraphs>
  <Slides>23</Slides>
  <Notes>10</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Arial-Black</vt:lpstr>
      <vt:lpstr>ArialMT</vt:lpstr>
      <vt:lpstr>Calibri</vt:lpstr>
      <vt:lpstr>Wingdings</vt:lpstr>
      <vt:lpstr>WVUBrand4x3</vt:lpstr>
      <vt:lpstr>Introduction to Banner</vt:lpstr>
      <vt:lpstr>Training Objectives</vt:lpstr>
      <vt:lpstr>WVU Data Security</vt:lpstr>
      <vt:lpstr>Preparation</vt:lpstr>
      <vt:lpstr>Applicable Laws, Policies, Standards</vt:lpstr>
      <vt:lpstr>IT Governance</vt:lpstr>
      <vt:lpstr>IT Governance</vt:lpstr>
      <vt:lpstr>Do NOT reuse your WVU Credentials</vt:lpstr>
      <vt:lpstr>Social MEdia</vt:lpstr>
      <vt:lpstr>Information Security Services</vt:lpstr>
      <vt:lpstr>Directory Information</vt:lpstr>
      <vt:lpstr>Banner Details</vt:lpstr>
      <vt:lpstr>Logging In</vt:lpstr>
      <vt:lpstr>Object Naming Conventions</vt:lpstr>
      <vt:lpstr>Student System Modules </vt:lpstr>
      <vt:lpstr>navigation</vt:lpstr>
      <vt:lpstr>Searching – Three Methods</vt:lpstr>
      <vt:lpstr>Page Navigation</vt:lpstr>
      <vt:lpstr>Student search </vt:lpstr>
      <vt:lpstr>Person search Query</vt:lpstr>
      <vt:lpstr>Banner and Term</vt:lpstr>
      <vt:lpstr>Quick Recap</vt:lpstr>
      <vt:lpstr>For more information Please Contact:  </vt:lpstr>
    </vt:vector>
  </TitlesOfParts>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Schwer</dc:creator>
  <cp:lastModifiedBy>Misti Woldemikael</cp:lastModifiedBy>
  <cp:revision>271</cp:revision>
  <cp:lastPrinted>2012-06-11T16:03:06Z</cp:lastPrinted>
  <dcterms:created xsi:type="dcterms:W3CDTF">2011-05-31T14:22:48Z</dcterms:created>
  <dcterms:modified xsi:type="dcterms:W3CDTF">2024-08-30T14:02:39Z</dcterms:modified>
</cp:coreProperties>
</file>