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8"/>
  </p:notesMasterIdLst>
  <p:handoutMasterIdLst>
    <p:handoutMasterId r:id="rId19"/>
  </p:handoutMasterIdLst>
  <p:sldIdLst>
    <p:sldId id="256" r:id="rId2"/>
    <p:sldId id="267" r:id="rId3"/>
    <p:sldId id="280" r:id="rId4"/>
    <p:sldId id="265" r:id="rId5"/>
    <p:sldId id="268" r:id="rId6"/>
    <p:sldId id="277" r:id="rId7"/>
    <p:sldId id="278" r:id="rId8"/>
    <p:sldId id="281" r:id="rId9"/>
    <p:sldId id="271" r:id="rId10"/>
    <p:sldId id="269" r:id="rId11"/>
    <p:sldId id="270" r:id="rId12"/>
    <p:sldId id="275" r:id="rId13"/>
    <p:sldId id="272" r:id="rId14"/>
    <p:sldId id="279" r:id="rId15"/>
    <p:sldId id="274" r:id="rId16"/>
    <p:sldId id="276" r:id="rId1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48076-1CA1-4BF5-852B-037CB0A0DE95}" v="56" dt="2024-06-04T14:26:53.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92" autoAdjust="0"/>
  </p:normalViewPr>
  <p:slideViewPr>
    <p:cSldViewPr snapToGrid="0">
      <p:cViewPr>
        <p:scale>
          <a:sx n="100" d="100"/>
          <a:sy n="100" d="100"/>
        </p:scale>
        <p:origin x="1116"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le Starn" userId="f197f8db-3049-4bf8-8106-7e49da6393ef" providerId="ADAL" clId="{5602F8A5-5FEC-485F-B712-2493C1075D24}"/>
    <pc:docChg chg="custSel modSld">
      <pc:chgData name="Joelle Starn" userId="f197f8db-3049-4bf8-8106-7e49da6393ef" providerId="ADAL" clId="{5602F8A5-5FEC-485F-B712-2493C1075D24}" dt="2022-12-09T20:56:08.478" v="1165" actId="20577"/>
      <pc:docMkLst>
        <pc:docMk/>
      </pc:docMkLst>
      <pc:sldChg chg="modNotesTx">
        <pc:chgData name="Joelle Starn" userId="f197f8db-3049-4bf8-8106-7e49da6393ef" providerId="ADAL" clId="{5602F8A5-5FEC-485F-B712-2493C1075D24}" dt="2022-12-09T20:37:10.213" v="50" actId="20577"/>
        <pc:sldMkLst>
          <pc:docMk/>
          <pc:sldMk cId="0" sldId="265"/>
        </pc:sldMkLst>
      </pc:sldChg>
      <pc:sldChg chg="modNotesTx">
        <pc:chgData name="Joelle Starn" userId="f197f8db-3049-4bf8-8106-7e49da6393ef" providerId="ADAL" clId="{5602F8A5-5FEC-485F-B712-2493C1075D24}" dt="2022-12-09T20:43:33.319" v="1004" actId="20577"/>
        <pc:sldMkLst>
          <pc:docMk/>
          <pc:sldMk cId="1621099736" sldId="267"/>
        </pc:sldMkLst>
      </pc:sldChg>
      <pc:sldChg chg="modNotesTx">
        <pc:chgData name="Joelle Starn" userId="f197f8db-3049-4bf8-8106-7e49da6393ef" providerId="ADAL" clId="{5602F8A5-5FEC-485F-B712-2493C1075D24}" dt="2022-12-09T20:38:18.074" v="76" actId="20577"/>
        <pc:sldMkLst>
          <pc:docMk/>
          <pc:sldMk cId="1541344296" sldId="268"/>
        </pc:sldMkLst>
      </pc:sldChg>
      <pc:sldChg chg="modNotesTx">
        <pc:chgData name="Joelle Starn" userId="f197f8db-3049-4bf8-8106-7e49da6393ef" providerId="ADAL" clId="{5602F8A5-5FEC-485F-B712-2493C1075D24}" dt="2022-12-09T20:56:08.478" v="1165" actId="20577"/>
        <pc:sldMkLst>
          <pc:docMk/>
          <pc:sldMk cId="3424406792" sldId="276"/>
        </pc:sldMkLst>
      </pc:sldChg>
    </pc:docChg>
  </pc:docChgLst>
  <pc:docChgLst>
    <pc:chgData name="Joelle Starn" userId="f197f8db-3049-4bf8-8106-7e49da6393ef" providerId="ADAL" clId="{63034754-00E1-402C-A608-80B658020749}"/>
    <pc:docChg chg="undo custSel modSld">
      <pc:chgData name="Joelle Starn" userId="f197f8db-3049-4bf8-8106-7e49da6393ef" providerId="ADAL" clId="{63034754-00E1-402C-A608-80B658020749}" dt="2023-03-14T15:05:37.083" v="280" actId="20577"/>
      <pc:docMkLst>
        <pc:docMk/>
      </pc:docMkLst>
      <pc:sldChg chg="modNotesTx">
        <pc:chgData name="Joelle Starn" userId="f197f8db-3049-4bf8-8106-7e49da6393ef" providerId="ADAL" clId="{63034754-00E1-402C-A608-80B658020749}" dt="2023-03-13T18:38:40.151" v="0" actId="12"/>
        <pc:sldMkLst>
          <pc:docMk/>
          <pc:sldMk cId="0" sldId="265"/>
        </pc:sldMkLst>
      </pc:sldChg>
      <pc:sldChg chg="modNotesTx">
        <pc:chgData name="Joelle Starn" userId="f197f8db-3049-4bf8-8106-7e49da6393ef" providerId="ADAL" clId="{63034754-00E1-402C-A608-80B658020749}" dt="2023-03-14T14:58:47.597" v="147" actId="20577"/>
        <pc:sldMkLst>
          <pc:docMk/>
          <pc:sldMk cId="2414569874" sldId="269"/>
        </pc:sldMkLst>
      </pc:sldChg>
      <pc:sldChg chg="modNotesTx">
        <pc:chgData name="Joelle Starn" userId="f197f8db-3049-4bf8-8106-7e49da6393ef" providerId="ADAL" clId="{63034754-00E1-402C-A608-80B658020749}" dt="2023-03-14T15:04:06.274" v="252"/>
        <pc:sldMkLst>
          <pc:docMk/>
          <pc:sldMk cId="1482332786" sldId="270"/>
        </pc:sldMkLst>
      </pc:sldChg>
      <pc:sldChg chg="modNotesTx">
        <pc:chgData name="Joelle Starn" userId="f197f8db-3049-4bf8-8106-7e49da6393ef" providerId="ADAL" clId="{63034754-00E1-402C-A608-80B658020749}" dt="2023-03-14T15:00:19.855" v="244" actId="20577"/>
        <pc:sldMkLst>
          <pc:docMk/>
          <pc:sldMk cId="2442664709" sldId="271"/>
        </pc:sldMkLst>
      </pc:sldChg>
      <pc:sldChg chg="modNotesTx">
        <pc:chgData name="Joelle Starn" userId="f197f8db-3049-4bf8-8106-7e49da6393ef" providerId="ADAL" clId="{63034754-00E1-402C-A608-80B658020749}" dt="2023-03-14T15:05:37.083" v="280" actId="20577"/>
        <pc:sldMkLst>
          <pc:docMk/>
          <pc:sldMk cId="3380382626" sldId="275"/>
        </pc:sldMkLst>
      </pc:sldChg>
    </pc:docChg>
  </pc:docChgLst>
  <pc:docChgLst>
    <pc:chgData name="Joelle Starn" userId="f197f8db-3049-4bf8-8106-7e49da6393ef" providerId="ADAL" clId="{E63CBD97-901F-4553-9DDF-834196A9677B}"/>
    <pc:docChg chg="custSel modSld">
      <pc:chgData name="Joelle Starn" userId="f197f8db-3049-4bf8-8106-7e49da6393ef" providerId="ADAL" clId="{E63CBD97-901F-4553-9DDF-834196A9677B}" dt="2024-04-19T14:06:13.428" v="18" actId="20577"/>
      <pc:docMkLst>
        <pc:docMk/>
      </pc:docMkLst>
      <pc:sldChg chg="modNotesTx">
        <pc:chgData name="Joelle Starn" userId="f197f8db-3049-4bf8-8106-7e49da6393ef" providerId="ADAL" clId="{E63CBD97-901F-4553-9DDF-834196A9677B}" dt="2024-04-19T14:06:13.428" v="18" actId="20577"/>
        <pc:sldMkLst>
          <pc:docMk/>
          <pc:sldMk cId="3424406792" sldId="276"/>
        </pc:sldMkLst>
      </pc:sldChg>
    </pc:docChg>
  </pc:docChgLst>
  <pc:docChgLst>
    <pc:chgData name="Joelle Starn" userId="f197f8db-3049-4bf8-8106-7e49da6393ef" providerId="ADAL" clId="{5EE48076-1CA1-4BF5-852B-037CB0A0DE95}"/>
    <pc:docChg chg="modSld">
      <pc:chgData name="Joelle Starn" userId="f197f8db-3049-4bf8-8106-7e49da6393ef" providerId="ADAL" clId="{5EE48076-1CA1-4BF5-852B-037CB0A0DE95}" dt="2024-06-04T14:26:53.918" v="55" actId="20577"/>
      <pc:docMkLst>
        <pc:docMk/>
      </pc:docMkLst>
      <pc:sldChg chg="modSp mod">
        <pc:chgData name="Joelle Starn" userId="f197f8db-3049-4bf8-8106-7e49da6393ef" providerId="ADAL" clId="{5EE48076-1CA1-4BF5-852B-037CB0A0DE95}" dt="2024-06-04T14:26:53.918" v="55" actId="20577"/>
        <pc:sldMkLst>
          <pc:docMk/>
          <pc:sldMk cId="2442664709" sldId="271"/>
        </pc:sldMkLst>
        <pc:spChg chg="mod">
          <ac:chgData name="Joelle Starn" userId="f197f8db-3049-4bf8-8106-7e49da6393ef" providerId="ADAL" clId="{5EE48076-1CA1-4BF5-852B-037CB0A0DE95}" dt="2024-06-04T14:26:53.918" v="55" actId="20577"/>
          <ac:spMkLst>
            <pc:docMk/>
            <pc:sldMk cId="2442664709" sldId="271"/>
            <ac:spMk id="3" creationId="{00000000-0000-0000-0000-000000000000}"/>
          </ac:spMkLst>
        </pc:spChg>
      </pc:sldChg>
    </pc:docChg>
  </pc:docChgLst>
  <pc:docChgLst>
    <pc:chgData name="Joelle Starn" userId="f197f8db-3049-4bf8-8106-7e49da6393ef" providerId="ADAL" clId="{85EA0AE3-24E8-4631-93E5-92D2AF5F619F}"/>
    <pc:docChg chg="modSld">
      <pc:chgData name="Joelle Starn" userId="f197f8db-3049-4bf8-8106-7e49da6393ef" providerId="ADAL" clId="{85EA0AE3-24E8-4631-93E5-92D2AF5F619F}" dt="2023-10-16T16:35:57.937" v="58" actId="5793"/>
      <pc:docMkLst>
        <pc:docMk/>
      </pc:docMkLst>
      <pc:sldChg chg="modNotesTx">
        <pc:chgData name="Joelle Starn" userId="f197f8db-3049-4bf8-8106-7e49da6393ef" providerId="ADAL" clId="{85EA0AE3-24E8-4631-93E5-92D2AF5F619F}" dt="2023-10-16T16:35:57.937" v="58" actId="5793"/>
        <pc:sldMkLst>
          <pc:docMk/>
          <pc:sldMk cId="0" sldId="265"/>
        </pc:sldMkLst>
      </pc:sldChg>
      <pc:sldChg chg="modNotesTx">
        <pc:chgData name="Joelle Starn" userId="f197f8db-3049-4bf8-8106-7e49da6393ef" providerId="ADAL" clId="{85EA0AE3-24E8-4631-93E5-92D2AF5F619F}" dt="2023-10-16T16:34:28.403" v="22" actId="20577"/>
        <pc:sldMkLst>
          <pc:docMk/>
          <pc:sldMk cId="1621099736" sldId="2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044655E-3115-7C42-827D-17BC336D0BB4}" type="datetimeFigureOut">
              <a:rPr lang="en-US" smtClean="0"/>
              <a:t>9/6/2024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F32989B-F806-A248-8A7E-0E866F60D928}" type="slidenum">
              <a:rPr lang="en-US" smtClean="0"/>
              <a:t>‹#›</a:t>
            </a:fld>
            <a:endParaRPr lang="en-US"/>
          </a:p>
        </p:txBody>
      </p:sp>
    </p:spTree>
    <p:extLst>
      <p:ext uri="{BB962C8B-B14F-4D97-AF65-F5344CB8AC3E}">
        <p14:creationId xmlns:p14="http://schemas.microsoft.com/office/powerpoint/2010/main" val="31943116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2221E59-AF1D-7444-AC33-A7AD68BF5C93}" type="datetimeFigureOut">
              <a:rPr lang="en-US" smtClean="0"/>
              <a:pPr/>
              <a:t>9/6/2024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F4151B4-E982-9242-828B-7981763AC19B}" type="slidenum">
              <a:rPr lang="en-US" smtClean="0"/>
              <a:pPr/>
              <a:t>‹#›</a:t>
            </a:fld>
            <a:endParaRPr lang="en-US"/>
          </a:p>
        </p:txBody>
      </p:sp>
    </p:spTree>
    <p:extLst>
      <p:ext uri="{BB962C8B-B14F-4D97-AF65-F5344CB8AC3E}">
        <p14:creationId xmlns:p14="http://schemas.microsoft.com/office/powerpoint/2010/main" val="15787614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gistrar.wvu.edu/files/d/6f00a185-5d4e-4c58-8528-bff2c95a0f28/degreeworks-exceptions.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rtl="0" fontAlgn="ctr">
              <a:buFont typeface="+mj-lt"/>
              <a:buAutoNum type="arabicPeriod"/>
            </a:pPr>
            <a:r>
              <a:rPr lang="en-US" sz="1200" kern="1200" dirty="0">
                <a:solidFill>
                  <a:schemeClr val="tx1"/>
                </a:solidFill>
                <a:effectLst/>
                <a:latin typeface="+mn-lt"/>
                <a:ea typeface="+mn-ea"/>
                <a:cs typeface="+mn-cs"/>
              </a:rPr>
              <a:t>Take note of attendance for granting access</a:t>
            </a:r>
          </a:p>
          <a:p>
            <a:pPr marL="228600" indent="-228600" rtl="0" fontAlgn="ctr">
              <a:buFont typeface="+mj-lt"/>
              <a:buAutoNum type="arabicPeriod"/>
            </a:pPr>
            <a:r>
              <a:rPr lang="en-US" sz="1200" kern="1200" dirty="0">
                <a:solidFill>
                  <a:schemeClr val="tx1"/>
                </a:solidFill>
                <a:effectLst/>
                <a:latin typeface="+mn-lt"/>
                <a:ea typeface="+mn-ea"/>
                <a:cs typeface="+mn-cs"/>
              </a:rPr>
              <a:t>Introductions &amp; Expectations</a:t>
            </a:r>
          </a:p>
          <a:p>
            <a:pPr rtl="0" fontAlgn="ct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Exceptions Training</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If you haven't yet, in order to complete your exceptions access request, you will need to fill out and submit the form here - </a:t>
            </a:r>
          </a:p>
          <a:p>
            <a:r>
              <a:rPr lang="en-US" sz="1200" kern="1200" dirty="0">
                <a:solidFill>
                  <a:schemeClr val="tx1"/>
                </a:solidFill>
                <a:effectLst/>
                <a:latin typeface="+mn-lt"/>
                <a:ea typeface="+mn-ea"/>
                <a:cs typeface="+mn-cs"/>
                <a:hlinkClick r:id="rId3"/>
              </a:rPr>
              <a:t>https://registrar.wvu.edu/files/d/6f00a185-5d4e-4c58-8528-bff2c95a0f28/degreeworks-exceptions.pdf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Send completed form to Degreeworks@mail.wvu.edu</a:t>
            </a:r>
          </a:p>
          <a:p>
            <a:pPr marL="228600" indent="-228600">
              <a:buFont typeface="+mj-lt"/>
              <a:buAutoNum type="arabicPeriod" startAt="2"/>
            </a:pPr>
            <a:r>
              <a:rPr lang="en-US" sz="1200" kern="1200" dirty="0">
                <a:solidFill>
                  <a:schemeClr val="tx1"/>
                </a:solidFill>
                <a:effectLst/>
                <a:latin typeface="+mn-lt"/>
                <a:ea typeface="+mn-ea"/>
                <a:cs typeface="+mn-cs"/>
              </a:rPr>
              <a:t>Access granted in 1-2 days after this training along with completed form</a:t>
            </a:r>
          </a:p>
          <a:p>
            <a:pPr rtl="0" fontAlgn="ct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F4151B4-E982-9242-828B-7981763AC19B}" type="slidenum">
              <a:rPr lang="en-US" smtClean="0"/>
              <a:pPr/>
              <a:t>1</a:t>
            </a:fld>
            <a:endParaRPr lang="en-US"/>
          </a:p>
        </p:txBody>
      </p:sp>
    </p:spTree>
    <p:extLst>
      <p:ext uri="{BB962C8B-B14F-4D97-AF65-F5344CB8AC3E}">
        <p14:creationId xmlns:p14="http://schemas.microsoft.com/office/powerpoint/2010/main" val="1894248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11</a:t>
            </a:fld>
            <a:endParaRPr lang="en-US"/>
          </a:p>
        </p:txBody>
      </p:sp>
    </p:spTree>
    <p:extLst>
      <p:ext uri="{BB962C8B-B14F-4D97-AF65-F5344CB8AC3E}">
        <p14:creationId xmlns:p14="http://schemas.microsoft.com/office/powerpoint/2010/main" val="1572589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12</a:t>
            </a:fld>
            <a:endParaRPr lang="en-US"/>
          </a:p>
        </p:txBody>
      </p:sp>
    </p:spTree>
    <p:extLst>
      <p:ext uri="{BB962C8B-B14F-4D97-AF65-F5344CB8AC3E}">
        <p14:creationId xmlns:p14="http://schemas.microsoft.com/office/powerpoint/2010/main" val="570302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13</a:t>
            </a:fld>
            <a:endParaRPr lang="en-US"/>
          </a:p>
        </p:txBody>
      </p:sp>
    </p:spTree>
    <p:extLst>
      <p:ext uri="{BB962C8B-B14F-4D97-AF65-F5344CB8AC3E}">
        <p14:creationId xmlns:p14="http://schemas.microsoft.com/office/powerpoint/2010/main" val="2064348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14</a:t>
            </a:fld>
            <a:endParaRPr lang="en-US"/>
          </a:p>
        </p:txBody>
      </p:sp>
    </p:spTree>
    <p:extLst>
      <p:ext uri="{BB962C8B-B14F-4D97-AF65-F5344CB8AC3E}">
        <p14:creationId xmlns:p14="http://schemas.microsoft.com/office/powerpoint/2010/main" val="4281402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F4151B4-E982-9242-828B-7981763AC19B}" type="slidenum">
              <a:rPr lang="en-US" smtClean="0"/>
              <a:pPr/>
              <a:t>15</a:t>
            </a:fld>
            <a:endParaRPr lang="en-US"/>
          </a:p>
        </p:txBody>
      </p:sp>
    </p:spTree>
    <p:extLst>
      <p:ext uri="{BB962C8B-B14F-4D97-AF65-F5344CB8AC3E}">
        <p14:creationId xmlns:p14="http://schemas.microsoft.com/office/powerpoint/2010/main" val="1817706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16</a:t>
            </a:fld>
            <a:endParaRPr lang="en-US"/>
          </a:p>
        </p:txBody>
      </p:sp>
    </p:spTree>
    <p:extLst>
      <p:ext uri="{BB962C8B-B14F-4D97-AF65-F5344CB8AC3E}">
        <p14:creationId xmlns:p14="http://schemas.microsoft.com/office/powerpoint/2010/main" val="338272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2</a:t>
            </a:fld>
            <a:endParaRPr lang="en-US"/>
          </a:p>
        </p:txBody>
      </p:sp>
    </p:spTree>
    <p:extLst>
      <p:ext uri="{BB962C8B-B14F-4D97-AF65-F5344CB8AC3E}">
        <p14:creationId xmlns:p14="http://schemas.microsoft.com/office/powerpoint/2010/main" val="3028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3</a:t>
            </a:fld>
            <a:endParaRPr lang="en-US"/>
          </a:p>
        </p:txBody>
      </p:sp>
    </p:spTree>
    <p:extLst>
      <p:ext uri="{BB962C8B-B14F-4D97-AF65-F5344CB8AC3E}">
        <p14:creationId xmlns:p14="http://schemas.microsoft.com/office/powerpoint/2010/main" val="156422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4</a:t>
            </a:fld>
            <a:endParaRPr lang="en-US"/>
          </a:p>
        </p:txBody>
      </p:sp>
    </p:spTree>
    <p:extLst>
      <p:ext uri="{BB962C8B-B14F-4D97-AF65-F5344CB8AC3E}">
        <p14:creationId xmlns:p14="http://schemas.microsoft.com/office/powerpoint/2010/main" val="252617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5</a:t>
            </a:fld>
            <a:endParaRPr lang="en-US"/>
          </a:p>
        </p:txBody>
      </p:sp>
    </p:spTree>
    <p:extLst>
      <p:ext uri="{BB962C8B-B14F-4D97-AF65-F5344CB8AC3E}">
        <p14:creationId xmlns:p14="http://schemas.microsoft.com/office/powerpoint/2010/main" val="646685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7</a:t>
            </a:fld>
            <a:endParaRPr lang="en-US"/>
          </a:p>
        </p:txBody>
      </p:sp>
    </p:spTree>
    <p:extLst>
      <p:ext uri="{BB962C8B-B14F-4D97-AF65-F5344CB8AC3E}">
        <p14:creationId xmlns:p14="http://schemas.microsoft.com/office/powerpoint/2010/main" val="186458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8</a:t>
            </a:fld>
            <a:endParaRPr lang="en-US"/>
          </a:p>
        </p:txBody>
      </p:sp>
    </p:spTree>
    <p:extLst>
      <p:ext uri="{BB962C8B-B14F-4D97-AF65-F5344CB8AC3E}">
        <p14:creationId xmlns:p14="http://schemas.microsoft.com/office/powerpoint/2010/main" val="1328254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9</a:t>
            </a:fld>
            <a:endParaRPr lang="en-US"/>
          </a:p>
        </p:txBody>
      </p:sp>
    </p:spTree>
    <p:extLst>
      <p:ext uri="{BB962C8B-B14F-4D97-AF65-F5344CB8AC3E}">
        <p14:creationId xmlns:p14="http://schemas.microsoft.com/office/powerpoint/2010/main" val="52839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10</a:t>
            </a:fld>
            <a:endParaRPr lang="en-US"/>
          </a:p>
        </p:txBody>
      </p:sp>
    </p:spTree>
    <p:extLst>
      <p:ext uri="{BB962C8B-B14F-4D97-AF65-F5344CB8AC3E}">
        <p14:creationId xmlns:p14="http://schemas.microsoft.com/office/powerpoint/2010/main" val="153009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txBox="1">
            <a:spLocks/>
          </p:cNvSpPr>
          <p:nvPr userDrawn="1"/>
        </p:nvSpPr>
        <p:spPr>
          <a:xfrm>
            <a:off x="5334000" y="6248400"/>
            <a:ext cx="3581400" cy="3810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alpha val="85000"/>
                  </a:schemeClr>
                </a:solidFill>
                <a:effectLst/>
                <a:uLnTx/>
                <a:uFillTx/>
                <a:latin typeface="+mj-lt"/>
                <a:ea typeface="+mn-ea"/>
                <a:cs typeface="Times New Roman (Body)"/>
              </a:rPr>
              <a:t>WEST VIRGINIA UNIVERSITY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alpha val="85000"/>
                  </a:schemeClr>
                </a:solidFill>
                <a:effectLst/>
                <a:uLnTx/>
                <a:uFillTx/>
                <a:latin typeface="+mj-lt"/>
                <a:ea typeface="+mn-ea"/>
                <a:cs typeface="Times New Roman (Body)"/>
              </a:rPr>
              <a:t> Office of the University Registrar</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457200" rtl="0" eaLnBrk="1" latinLnBrk="0" hangingPunct="1">
        <a:spcBef>
          <a:spcPct val="0"/>
        </a:spcBef>
        <a:buNone/>
        <a:defRPr sz="4400" u="none" kern="1200" cap="all">
          <a:solidFill>
            <a:srgbClr val="25406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rgbClr val="25406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25406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rgbClr val="25406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degreeworks@mail.wvu.edu"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registrar.wvu.edu/form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Processing Exceptions</a:t>
            </a:r>
          </a:p>
        </p:txBody>
      </p:sp>
      <p:sp>
        <p:nvSpPr>
          <p:cNvPr id="5" name="Text Placeholder 4"/>
          <p:cNvSpPr>
            <a:spLocks noGrp="1"/>
          </p:cNvSpPr>
          <p:nvPr>
            <p:ph type="body" idx="1"/>
          </p:nvPr>
        </p:nvSpPr>
        <p:spPr/>
        <p:txBody>
          <a:bodyPr/>
          <a:lstStyle/>
          <a:p>
            <a:r>
              <a:rPr lang="en-US" dirty="0"/>
              <a:t>West Virginia University</a:t>
            </a:r>
          </a:p>
          <a:p>
            <a:r>
              <a:rPr lang="en-US" dirty="0"/>
              <a:t>Office of the University Registrar</a:t>
            </a:r>
          </a:p>
        </p:txBody>
      </p:sp>
      <p:sp>
        <p:nvSpPr>
          <p:cNvPr id="2" name="TextBox 1">
            <a:extLst>
              <a:ext uri="{FF2B5EF4-FFF2-40B4-BE49-F238E27FC236}">
                <a16:creationId xmlns:a16="http://schemas.microsoft.com/office/drawing/2014/main" id="{E93953E9-B2F8-C112-10AA-19A5A3F05538}"/>
              </a:ext>
            </a:extLst>
          </p:cNvPr>
          <p:cNvSpPr txBox="1"/>
          <p:nvPr/>
        </p:nvSpPr>
        <p:spPr>
          <a:xfrm>
            <a:off x="478301" y="1352987"/>
            <a:ext cx="7484013" cy="646331"/>
          </a:xfrm>
          <a:prstGeom prst="rect">
            <a:avLst/>
          </a:prstGeom>
          <a:noFill/>
        </p:spPr>
        <p:txBody>
          <a:bodyPr wrap="square" rtlCol="0">
            <a:spAutoFit/>
          </a:bodyPr>
          <a:lstStyle/>
          <a:p>
            <a:r>
              <a:rPr lang="en-US" dirty="0"/>
              <a:t>Welcome to the Introduction to Banner training! We will begin shortly.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r>
              <a:rPr lang="en-US" dirty="0">
                <a:solidFill>
                  <a:srgbClr val="F0B31C"/>
                </a:solidFill>
              </a:rPr>
              <a:t>Apply Here</a:t>
            </a:r>
          </a:p>
        </p:txBody>
      </p:sp>
      <p:sp>
        <p:nvSpPr>
          <p:cNvPr id="3" name="Content Placeholder 2"/>
          <p:cNvSpPr>
            <a:spLocks noGrp="1"/>
          </p:cNvSpPr>
          <p:nvPr>
            <p:ph sz="half" idx="1"/>
          </p:nvPr>
        </p:nvSpPr>
        <p:spPr>
          <a:xfrm>
            <a:off x="152400" y="952500"/>
            <a:ext cx="8610600" cy="2692399"/>
          </a:xfrm>
        </p:spPr>
        <p:txBody>
          <a:bodyPr>
            <a:noAutofit/>
          </a:bodyPr>
          <a:lstStyle/>
          <a:p>
            <a:pPr marL="0" indent="0">
              <a:spcBef>
                <a:spcPts val="300"/>
              </a:spcBef>
              <a:spcAft>
                <a:spcPts val="600"/>
              </a:spcAft>
              <a:buNone/>
            </a:pPr>
            <a:r>
              <a:rPr lang="en-US" sz="2000" dirty="0">
                <a:solidFill>
                  <a:srgbClr val="FFFFFF"/>
                </a:solidFill>
              </a:rPr>
              <a:t>We use Apply Here to move courses around on the degree audit. It allows a course to apply for a rule when not provided as an option.</a:t>
            </a:r>
          </a:p>
          <a:p>
            <a:pPr marL="0" indent="0">
              <a:spcBef>
                <a:spcPts val="300"/>
              </a:spcBef>
              <a:spcAft>
                <a:spcPts val="600"/>
              </a:spcAft>
              <a:buNone/>
            </a:pPr>
            <a:r>
              <a:rPr lang="en-US" sz="2000" dirty="0">
                <a:solidFill>
                  <a:srgbClr val="FFFFFF"/>
                </a:solidFill>
              </a:rPr>
              <a:t>Reasons we need to move courses around:</a:t>
            </a:r>
            <a:br>
              <a:rPr lang="en-US" sz="2000" dirty="0">
                <a:solidFill>
                  <a:srgbClr val="FFFFFF"/>
                </a:solidFill>
              </a:rPr>
            </a:br>
            <a:r>
              <a:rPr lang="en-US" sz="2000" dirty="0">
                <a:solidFill>
                  <a:srgbClr val="FFFFFF"/>
                </a:solidFill>
              </a:rPr>
              <a:t>	- Missing Attributes</a:t>
            </a:r>
            <a:br>
              <a:rPr lang="en-US" sz="2000" dirty="0">
                <a:solidFill>
                  <a:srgbClr val="FFFFFF"/>
                </a:solidFill>
              </a:rPr>
            </a:br>
            <a:r>
              <a:rPr lang="en-US" sz="2000" dirty="0">
                <a:solidFill>
                  <a:srgbClr val="FFFFFF"/>
                </a:solidFill>
              </a:rPr>
              <a:t>	- Genuine Exceptions</a:t>
            </a:r>
            <a:br>
              <a:rPr lang="en-US" sz="2000" dirty="0">
                <a:solidFill>
                  <a:srgbClr val="FFFFFF"/>
                </a:solidFill>
              </a:rPr>
            </a:br>
            <a:r>
              <a:rPr lang="en-US" sz="2000" dirty="0">
                <a:solidFill>
                  <a:srgbClr val="FFFFFF"/>
                </a:solidFill>
              </a:rPr>
              <a:t>	- Transfer Courses</a:t>
            </a:r>
            <a:br>
              <a:rPr lang="en-US" sz="2000" dirty="0">
                <a:solidFill>
                  <a:srgbClr val="FFFFFF"/>
                </a:solidFill>
              </a:rPr>
            </a:br>
            <a:r>
              <a:rPr lang="en-US" sz="2000" dirty="0">
                <a:solidFill>
                  <a:srgbClr val="FFFFFF"/>
                </a:solidFill>
              </a:rPr>
              <a:t>	- Sorting Error</a:t>
            </a:r>
          </a:p>
          <a:p>
            <a:pPr marL="0" indent="0">
              <a:spcBef>
                <a:spcPts val="300"/>
              </a:spcBef>
              <a:spcAft>
                <a:spcPts val="600"/>
              </a:spcAft>
              <a:buNone/>
            </a:pPr>
            <a:r>
              <a:rPr lang="en-US" sz="2000" dirty="0">
                <a:solidFill>
                  <a:srgbClr val="FFFFFF"/>
                </a:solidFill>
              </a:rPr>
              <a:t>Overrides scribing, rule, and block qualifiers</a:t>
            </a:r>
          </a:p>
          <a:p>
            <a:pPr marL="0" indent="0">
              <a:spcBef>
                <a:spcPts val="300"/>
              </a:spcBef>
              <a:spcAft>
                <a:spcPts val="600"/>
              </a:spcAft>
              <a:buNone/>
            </a:pPr>
            <a:r>
              <a:rPr lang="en-US" sz="2000" dirty="0">
                <a:solidFill>
                  <a:srgbClr val="FFFFFF"/>
                </a:solidFill>
              </a:rPr>
              <a:t>Apply Here should not be used for In-Progress courses. </a:t>
            </a:r>
          </a:p>
        </p:txBody>
      </p:sp>
      <p:pic>
        <p:nvPicPr>
          <p:cNvPr id="5" name="Picture 4">
            <a:extLst>
              <a:ext uri="{FF2B5EF4-FFF2-40B4-BE49-F238E27FC236}">
                <a16:creationId xmlns:a16="http://schemas.microsoft.com/office/drawing/2014/main" id="{C45FB64B-EDBB-6937-DEDC-564DA86D58D9}"/>
              </a:ext>
            </a:extLst>
          </p:cNvPr>
          <p:cNvPicPr>
            <a:picLocks noChangeAspect="1"/>
          </p:cNvPicPr>
          <p:nvPr/>
        </p:nvPicPr>
        <p:blipFill>
          <a:blip r:embed="rId4"/>
          <a:stretch>
            <a:fillRect/>
          </a:stretch>
        </p:blipFill>
        <p:spPr>
          <a:xfrm>
            <a:off x="0" y="4226787"/>
            <a:ext cx="9144000" cy="3281225"/>
          </a:xfrm>
          <a:prstGeom prst="rect">
            <a:avLst/>
          </a:prstGeom>
        </p:spPr>
      </p:pic>
    </p:spTree>
    <p:extLst>
      <p:ext uri="{BB962C8B-B14F-4D97-AF65-F5344CB8AC3E}">
        <p14:creationId xmlns:p14="http://schemas.microsoft.com/office/powerpoint/2010/main" val="2414569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876300"/>
          </a:xfrm>
        </p:spPr>
        <p:txBody>
          <a:bodyPr/>
          <a:lstStyle/>
          <a:p>
            <a:r>
              <a:rPr lang="en-US" dirty="0">
                <a:solidFill>
                  <a:srgbClr val="F0B31C"/>
                </a:solidFill>
              </a:rPr>
              <a:t>Substitute</a:t>
            </a:r>
          </a:p>
        </p:txBody>
      </p:sp>
      <p:sp>
        <p:nvSpPr>
          <p:cNvPr id="3" name="Content Placeholder 2"/>
          <p:cNvSpPr>
            <a:spLocks noGrp="1"/>
          </p:cNvSpPr>
          <p:nvPr>
            <p:ph sz="half" idx="1"/>
          </p:nvPr>
        </p:nvSpPr>
        <p:spPr>
          <a:xfrm>
            <a:off x="422563" y="939800"/>
            <a:ext cx="4225637" cy="4978399"/>
          </a:xfrm>
        </p:spPr>
        <p:txBody>
          <a:bodyPr>
            <a:noAutofit/>
          </a:bodyPr>
          <a:lstStyle/>
          <a:p>
            <a:pPr marL="0" indent="0">
              <a:spcAft>
                <a:spcPts val="600"/>
              </a:spcAft>
              <a:buNone/>
            </a:pPr>
            <a:r>
              <a:rPr lang="en-US" sz="1800" dirty="0">
                <a:solidFill>
                  <a:srgbClr val="FFFFFF"/>
                </a:solidFill>
              </a:rPr>
              <a:t>Used to substitute one course for another. </a:t>
            </a:r>
          </a:p>
          <a:p>
            <a:pPr marL="0" indent="0">
              <a:spcAft>
                <a:spcPts val="600"/>
              </a:spcAft>
              <a:buNone/>
            </a:pPr>
            <a:r>
              <a:rPr lang="en-US" sz="1800" dirty="0">
                <a:solidFill>
                  <a:srgbClr val="FFFFFF"/>
                </a:solidFill>
              </a:rPr>
              <a:t>If multiple classes are required then the substituted course is exchanged for the other courses. </a:t>
            </a:r>
          </a:p>
          <a:p>
            <a:pPr marL="0" indent="0">
              <a:spcAft>
                <a:spcPts val="600"/>
              </a:spcAft>
              <a:buNone/>
            </a:pPr>
            <a:r>
              <a:rPr lang="en-US" sz="1800" dirty="0">
                <a:solidFill>
                  <a:srgbClr val="FFFFFF"/>
                </a:solidFill>
              </a:rPr>
              <a:t>Substitution can be applied before or after the alternate course is taken; it is safe to use on In Progress courses.</a:t>
            </a:r>
          </a:p>
        </p:txBody>
      </p:sp>
      <p:pic>
        <p:nvPicPr>
          <p:cNvPr id="5" name="Picture 4">
            <a:extLst>
              <a:ext uri="{FF2B5EF4-FFF2-40B4-BE49-F238E27FC236}">
                <a16:creationId xmlns:a16="http://schemas.microsoft.com/office/drawing/2014/main" id="{E6218366-9BEE-60C0-D68F-06B1A3DD2F56}"/>
              </a:ext>
            </a:extLst>
          </p:cNvPr>
          <p:cNvPicPr>
            <a:picLocks noChangeAspect="1"/>
          </p:cNvPicPr>
          <p:nvPr/>
        </p:nvPicPr>
        <p:blipFill>
          <a:blip r:embed="rId4"/>
          <a:stretch>
            <a:fillRect/>
          </a:stretch>
        </p:blipFill>
        <p:spPr>
          <a:xfrm>
            <a:off x="879061" y="3473285"/>
            <a:ext cx="8026813" cy="3206915"/>
          </a:xfrm>
          <a:prstGeom prst="rect">
            <a:avLst/>
          </a:prstGeom>
        </p:spPr>
      </p:pic>
      <p:pic>
        <p:nvPicPr>
          <p:cNvPr id="7" name="Picture 6">
            <a:extLst>
              <a:ext uri="{FF2B5EF4-FFF2-40B4-BE49-F238E27FC236}">
                <a16:creationId xmlns:a16="http://schemas.microsoft.com/office/drawing/2014/main" id="{21B40994-DB6D-9D9D-6F99-F783C34A1F7E}"/>
              </a:ext>
            </a:extLst>
          </p:cNvPr>
          <p:cNvPicPr>
            <a:picLocks noChangeAspect="1"/>
          </p:cNvPicPr>
          <p:nvPr/>
        </p:nvPicPr>
        <p:blipFill>
          <a:blip r:embed="rId5"/>
          <a:stretch>
            <a:fillRect/>
          </a:stretch>
        </p:blipFill>
        <p:spPr>
          <a:xfrm>
            <a:off x="4719531" y="292100"/>
            <a:ext cx="4415441" cy="3870325"/>
          </a:xfrm>
          <a:prstGeom prst="rect">
            <a:avLst/>
          </a:prstGeom>
          <a:ln w="15875">
            <a:solidFill>
              <a:schemeClr val="tx1"/>
            </a:solidFill>
          </a:ln>
          <a:effectLst>
            <a:outerShdw blurRad="50800" dist="38100" dir="5400000" algn="t" rotWithShape="0">
              <a:prstClr val="black">
                <a:alpha val="40000"/>
              </a:prstClr>
            </a:outerShdw>
          </a:effectLst>
        </p:spPr>
      </p:pic>
      <p:cxnSp>
        <p:nvCxnSpPr>
          <p:cNvPr id="9" name="Connector: Elbow 8">
            <a:extLst>
              <a:ext uri="{FF2B5EF4-FFF2-40B4-BE49-F238E27FC236}">
                <a16:creationId xmlns:a16="http://schemas.microsoft.com/office/drawing/2014/main" id="{FE4C1DB1-B36C-E8AA-D96E-650683AD10C0}"/>
              </a:ext>
            </a:extLst>
          </p:cNvPr>
          <p:cNvCxnSpPr>
            <a:cxnSpLocks/>
          </p:cNvCxnSpPr>
          <p:nvPr/>
        </p:nvCxnSpPr>
        <p:spPr>
          <a:xfrm flipV="1">
            <a:off x="1123950" y="3886200"/>
            <a:ext cx="3905250" cy="276225"/>
          </a:xfrm>
          <a:prstGeom prst="bentConnector3">
            <a:avLst/>
          </a:prstGeom>
          <a:ln w="5715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82332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a:solidFill>
                  <a:srgbClr val="F0B31C"/>
                </a:solidFill>
              </a:rPr>
              <a:t>Also Allow</a:t>
            </a:r>
          </a:p>
        </p:txBody>
      </p:sp>
      <p:sp>
        <p:nvSpPr>
          <p:cNvPr id="3" name="Content Placeholder 2"/>
          <p:cNvSpPr>
            <a:spLocks noGrp="1"/>
          </p:cNvSpPr>
          <p:nvPr>
            <p:ph sz="half" idx="1"/>
          </p:nvPr>
        </p:nvSpPr>
        <p:spPr>
          <a:xfrm>
            <a:off x="457200" y="1193801"/>
            <a:ext cx="8382000" cy="2158999"/>
          </a:xfrm>
        </p:spPr>
        <p:txBody>
          <a:bodyPr>
            <a:noAutofit/>
          </a:bodyPr>
          <a:lstStyle/>
          <a:p>
            <a:pPr marL="0" indent="0">
              <a:spcAft>
                <a:spcPts val="1800"/>
              </a:spcAft>
              <a:buNone/>
            </a:pPr>
            <a:r>
              <a:rPr lang="en-US" sz="2000" dirty="0">
                <a:solidFill>
                  <a:srgbClr val="FFFFFF"/>
                </a:solidFill>
              </a:rPr>
              <a:t>This exception appends a course to a course list on a rule. </a:t>
            </a:r>
          </a:p>
          <a:p>
            <a:pPr marL="0" indent="0">
              <a:spcAft>
                <a:spcPts val="1800"/>
              </a:spcAft>
              <a:buNone/>
            </a:pPr>
            <a:r>
              <a:rPr lang="en-US" sz="2000" dirty="0">
                <a:solidFill>
                  <a:srgbClr val="FFFFFF"/>
                </a:solidFill>
              </a:rPr>
              <a:t>Use when you wish to expand the course options available for a specific requirement. In many instances this is a better option that using the Substitute exception.</a:t>
            </a:r>
          </a:p>
          <a:p>
            <a:pPr marL="0" indent="0">
              <a:spcAft>
                <a:spcPts val="1800"/>
              </a:spcAft>
              <a:buNone/>
            </a:pPr>
            <a:r>
              <a:rPr lang="en-US" sz="2000" dirty="0">
                <a:solidFill>
                  <a:srgbClr val="FFFFFF"/>
                </a:solidFill>
              </a:rPr>
              <a:t>Also Allow can be applied before or after the alternate course is taken; it is safe to use on In Progress courses.</a:t>
            </a:r>
          </a:p>
        </p:txBody>
      </p:sp>
      <p:pic>
        <p:nvPicPr>
          <p:cNvPr id="6" name="Picture 5">
            <a:extLst>
              <a:ext uri="{FF2B5EF4-FFF2-40B4-BE49-F238E27FC236}">
                <a16:creationId xmlns:a16="http://schemas.microsoft.com/office/drawing/2014/main" id="{72E42E28-B6D3-128C-7EA4-00C1455BD43B}"/>
              </a:ext>
            </a:extLst>
          </p:cNvPr>
          <p:cNvPicPr>
            <a:picLocks noChangeAspect="1"/>
          </p:cNvPicPr>
          <p:nvPr/>
        </p:nvPicPr>
        <p:blipFill>
          <a:blip r:embed="rId4"/>
          <a:stretch>
            <a:fillRect/>
          </a:stretch>
        </p:blipFill>
        <p:spPr>
          <a:xfrm>
            <a:off x="0" y="3723207"/>
            <a:ext cx="9144000" cy="1969568"/>
          </a:xfrm>
          <a:prstGeom prst="rect">
            <a:avLst/>
          </a:prstGeom>
        </p:spPr>
      </p:pic>
    </p:spTree>
    <p:extLst>
      <p:ext uri="{BB962C8B-B14F-4D97-AF65-F5344CB8AC3E}">
        <p14:creationId xmlns:p14="http://schemas.microsoft.com/office/powerpoint/2010/main" val="3380382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fontScale="90000"/>
          </a:bodyPr>
          <a:lstStyle/>
          <a:p>
            <a:r>
              <a:rPr lang="en-US">
                <a:solidFill>
                  <a:srgbClr val="F0B31C"/>
                </a:solidFill>
              </a:rPr>
              <a:t>Remove Course and/or Change the limit</a:t>
            </a:r>
          </a:p>
        </p:txBody>
      </p:sp>
      <p:sp>
        <p:nvSpPr>
          <p:cNvPr id="3" name="Content Placeholder 2"/>
          <p:cNvSpPr>
            <a:spLocks noGrp="1"/>
          </p:cNvSpPr>
          <p:nvPr>
            <p:ph sz="half" idx="1"/>
          </p:nvPr>
        </p:nvSpPr>
        <p:spPr>
          <a:xfrm>
            <a:off x="457200" y="1320800"/>
            <a:ext cx="7848600" cy="4622800"/>
          </a:xfrm>
        </p:spPr>
        <p:txBody>
          <a:bodyPr>
            <a:noAutofit/>
          </a:bodyPr>
          <a:lstStyle/>
          <a:p>
            <a:pPr marL="0" indent="0">
              <a:spcAft>
                <a:spcPts val="1800"/>
              </a:spcAft>
              <a:buNone/>
            </a:pPr>
            <a:r>
              <a:rPr lang="en-US" sz="2000" dirty="0">
                <a:solidFill>
                  <a:srgbClr val="FFFFFF"/>
                </a:solidFill>
              </a:rPr>
              <a:t>This exception allows you to remove a class from a course rule or qualifier or to change the number of classes or credits required on a rule or qualifier. </a:t>
            </a:r>
          </a:p>
          <a:p>
            <a:pPr marL="0" indent="0">
              <a:spcAft>
                <a:spcPts val="600"/>
              </a:spcAft>
              <a:buNone/>
            </a:pPr>
            <a:r>
              <a:rPr lang="en-US" sz="2000" dirty="0">
                <a:solidFill>
                  <a:srgbClr val="FFFFFF"/>
                </a:solidFill>
              </a:rPr>
              <a:t>Most common Change the Limits:</a:t>
            </a:r>
          </a:p>
          <a:p>
            <a:pPr lvl="1">
              <a:spcAft>
                <a:spcPts val="600"/>
              </a:spcAft>
            </a:pPr>
            <a:r>
              <a:rPr lang="en-US" sz="1800" dirty="0">
                <a:solidFill>
                  <a:srgbClr val="FFFFFF"/>
                </a:solidFill>
              </a:rPr>
              <a:t>Partially satisfied elective requirements</a:t>
            </a:r>
          </a:p>
          <a:p>
            <a:pPr lvl="1">
              <a:spcAft>
                <a:spcPts val="600"/>
              </a:spcAft>
            </a:pPr>
            <a:r>
              <a:rPr lang="en-US" sz="1800" dirty="0">
                <a:solidFill>
                  <a:srgbClr val="FFFFFF"/>
                </a:solidFill>
              </a:rPr>
              <a:t>Accepting a course that has less credit hours to fulfill a requirement</a:t>
            </a:r>
          </a:p>
          <a:p>
            <a:pPr marL="0" indent="0">
              <a:spcAft>
                <a:spcPts val="1800"/>
              </a:spcAft>
              <a:buNone/>
            </a:pPr>
            <a:endParaRPr lang="en-US" sz="2000" dirty="0">
              <a:solidFill>
                <a:srgbClr val="FFFFFF"/>
              </a:solidFill>
            </a:endParaRPr>
          </a:p>
          <a:p>
            <a:pPr marL="0" indent="0">
              <a:spcAft>
                <a:spcPts val="1800"/>
              </a:spcAft>
              <a:buNone/>
            </a:pPr>
            <a:endParaRPr lang="en-US" sz="2000" dirty="0">
              <a:solidFill>
                <a:srgbClr val="FFFFFF"/>
              </a:solidFill>
            </a:endParaRPr>
          </a:p>
          <a:p>
            <a:pPr marL="0" indent="0">
              <a:spcAft>
                <a:spcPts val="1800"/>
              </a:spcAft>
              <a:buNone/>
            </a:pPr>
            <a:br>
              <a:rPr lang="en-US" sz="2000" dirty="0">
                <a:solidFill>
                  <a:srgbClr val="FFFFFF"/>
                </a:solidFill>
              </a:rPr>
            </a:br>
            <a:endParaRPr lang="en-US" sz="2000" dirty="0">
              <a:solidFill>
                <a:srgbClr val="FFFFFF"/>
              </a:solidFill>
            </a:endParaRPr>
          </a:p>
        </p:txBody>
      </p:sp>
      <p:pic>
        <p:nvPicPr>
          <p:cNvPr id="6" name="Picture 5">
            <a:extLst>
              <a:ext uri="{FF2B5EF4-FFF2-40B4-BE49-F238E27FC236}">
                <a16:creationId xmlns:a16="http://schemas.microsoft.com/office/drawing/2014/main" id="{A05615F6-02DE-7750-0380-D77C3E2A38C6}"/>
              </a:ext>
            </a:extLst>
          </p:cNvPr>
          <p:cNvPicPr>
            <a:picLocks noChangeAspect="1"/>
          </p:cNvPicPr>
          <p:nvPr/>
        </p:nvPicPr>
        <p:blipFill rotWithShape="1">
          <a:blip r:embed="rId4"/>
          <a:srcRect t="4751" b="9465"/>
          <a:stretch/>
        </p:blipFill>
        <p:spPr>
          <a:xfrm>
            <a:off x="0" y="3824287"/>
            <a:ext cx="9144000" cy="3033713"/>
          </a:xfrm>
          <a:prstGeom prst="rect">
            <a:avLst/>
          </a:prstGeom>
        </p:spPr>
      </p:pic>
    </p:spTree>
    <p:extLst>
      <p:ext uri="{BB962C8B-B14F-4D97-AF65-F5344CB8AC3E}">
        <p14:creationId xmlns:p14="http://schemas.microsoft.com/office/powerpoint/2010/main" val="332877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a:bodyPr>
          <a:lstStyle/>
          <a:p>
            <a:r>
              <a:rPr lang="en-US">
                <a:solidFill>
                  <a:srgbClr val="F0B31C"/>
                </a:solidFill>
              </a:rPr>
              <a:t>Incorrect Exceptions</a:t>
            </a:r>
          </a:p>
        </p:txBody>
      </p:sp>
      <p:sp>
        <p:nvSpPr>
          <p:cNvPr id="3" name="Content Placeholder 2"/>
          <p:cNvSpPr>
            <a:spLocks noGrp="1"/>
          </p:cNvSpPr>
          <p:nvPr>
            <p:ph sz="half" idx="1"/>
          </p:nvPr>
        </p:nvSpPr>
        <p:spPr>
          <a:xfrm>
            <a:off x="457200" y="1320800"/>
            <a:ext cx="7848600" cy="736600"/>
          </a:xfrm>
        </p:spPr>
        <p:txBody>
          <a:bodyPr>
            <a:noAutofit/>
          </a:bodyPr>
          <a:lstStyle/>
          <a:p>
            <a:pPr marL="0" indent="0">
              <a:spcAft>
                <a:spcPts val="1800"/>
              </a:spcAft>
              <a:buNone/>
            </a:pPr>
            <a:r>
              <a:rPr lang="en-US" sz="2000" dirty="0">
                <a:solidFill>
                  <a:srgbClr val="FFFFFF"/>
                </a:solidFill>
              </a:rPr>
              <a:t>Exceptions without description indicating why the exception has been made are considered incorrect.</a:t>
            </a:r>
          </a:p>
          <a:p>
            <a:pPr marL="0" indent="0">
              <a:spcAft>
                <a:spcPts val="1800"/>
              </a:spcAft>
              <a:buNone/>
            </a:pPr>
            <a:r>
              <a:rPr lang="en-US" sz="2000" dirty="0">
                <a:solidFill>
                  <a:srgbClr val="FFFFFF"/>
                </a:solidFill>
              </a:rPr>
              <a:t>We do not monitor or police which courses can be substituted or which requirements Departments choose to waive but our Graduation team does look at every audit to ensure that Exceptions are being used properly.   </a:t>
            </a:r>
          </a:p>
        </p:txBody>
      </p:sp>
      <p:pic>
        <p:nvPicPr>
          <p:cNvPr id="6" name="Picture 5">
            <a:extLst>
              <a:ext uri="{FF2B5EF4-FFF2-40B4-BE49-F238E27FC236}">
                <a16:creationId xmlns:a16="http://schemas.microsoft.com/office/drawing/2014/main" id="{58ABF097-61CB-72D3-CB7C-FC87A03001ED}"/>
              </a:ext>
            </a:extLst>
          </p:cNvPr>
          <p:cNvPicPr>
            <a:picLocks noChangeAspect="1"/>
          </p:cNvPicPr>
          <p:nvPr/>
        </p:nvPicPr>
        <p:blipFill>
          <a:blip r:embed="rId4"/>
          <a:stretch>
            <a:fillRect/>
          </a:stretch>
        </p:blipFill>
        <p:spPr>
          <a:xfrm>
            <a:off x="240866" y="3695639"/>
            <a:ext cx="8445934" cy="2381372"/>
          </a:xfrm>
          <a:prstGeom prst="rect">
            <a:avLst/>
          </a:prstGeom>
        </p:spPr>
      </p:pic>
      <p:sp>
        <p:nvSpPr>
          <p:cNvPr id="7" name="Oval 6">
            <a:extLst>
              <a:ext uri="{FF2B5EF4-FFF2-40B4-BE49-F238E27FC236}">
                <a16:creationId xmlns:a16="http://schemas.microsoft.com/office/drawing/2014/main" id="{5F66238F-E447-105D-211C-C64A30AC4A41}"/>
              </a:ext>
            </a:extLst>
          </p:cNvPr>
          <p:cNvSpPr/>
          <p:nvPr/>
        </p:nvSpPr>
        <p:spPr>
          <a:xfrm>
            <a:off x="5443220" y="4666029"/>
            <a:ext cx="727075" cy="44059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7426A6A-0770-D432-50EB-34B614DD25E3}"/>
              </a:ext>
            </a:extLst>
          </p:cNvPr>
          <p:cNvSpPr/>
          <p:nvPr/>
        </p:nvSpPr>
        <p:spPr>
          <a:xfrm>
            <a:off x="5567045" y="5316904"/>
            <a:ext cx="727075" cy="44059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44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a:solidFill>
                  <a:srgbClr val="F0B31C"/>
                </a:solidFill>
              </a:rPr>
              <a:t>Exceptions Errors</a:t>
            </a:r>
          </a:p>
        </p:txBody>
      </p:sp>
      <p:sp>
        <p:nvSpPr>
          <p:cNvPr id="3" name="Content Placeholder 2"/>
          <p:cNvSpPr>
            <a:spLocks noGrp="1"/>
          </p:cNvSpPr>
          <p:nvPr>
            <p:ph sz="half" idx="1"/>
          </p:nvPr>
        </p:nvSpPr>
        <p:spPr>
          <a:xfrm>
            <a:off x="457200" y="1193801"/>
            <a:ext cx="8153400" cy="4749799"/>
          </a:xfrm>
        </p:spPr>
        <p:txBody>
          <a:bodyPr>
            <a:noAutofit/>
          </a:bodyPr>
          <a:lstStyle/>
          <a:p>
            <a:pPr marL="0" indent="0">
              <a:spcAft>
                <a:spcPts val="1800"/>
              </a:spcAft>
              <a:buNone/>
            </a:pPr>
            <a:r>
              <a:rPr lang="en-US" sz="2000" dirty="0">
                <a:solidFill>
                  <a:srgbClr val="FFFFFF"/>
                </a:solidFill>
              </a:rPr>
              <a:t>These types of exceptions will be removed by the Office of the University Registrar and could lead to the revocation of exceptions access:</a:t>
            </a:r>
          </a:p>
          <a:p>
            <a:pPr>
              <a:spcAft>
                <a:spcPts val="1800"/>
              </a:spcAft>
              <a:buFontTx/>
              <a:buChar char="-"/>
            </a:pPr>
            <a:r>
              <a:rPr lang="en-US" sz="1800" dirty="0">
                <a:solidFill>
                  <a:srgbClr val="FFFFFF"/>
                </a:solidFill>
              </a:rPr>
              <a:t>Exceptions placed on the Degree block</a:t>
            </a:r>
          </a:p>
          <a:p>
            <a:pPr>
              <a:spcAft>
                <a:spcPts val="1800"/>
              </a:spcAft>
              <a:buFontTx/>
              <a:buChar char="-"/>
            </a:pPr>
            <a:r>
              <a:rPr lang="en-US" sz="1800" dirty="0">
                <a:solidFill>
                  <a:srgbClr val="FFFFFF"/>
                </a:solidFill>
              </a:rPr>
              <a:t>Force Completes that should be Apply Here</a:t>
            </a:r>
          </a:p>
          <a:p>
            <a:pPr>
              <a:spcAft>
                <a:spcPts val="1800"/>
              </a:spcAft>
              <a:buFontTx/>
              <a:buChar char="-"/>
            </a:pPr>
            <a:r>
              <a:rPr lang="en-US" sz="1800" dirty="0">
                <a:solidFill>
                  <a:srgbClr val="FFFFFF"/>
                </a:solidFill>
              </a:rPr>
              <a:t>Force completed university requirements</a:t>
            </a:r>
          </a:p>
          <a:p>
            <a:pPr>
              <a:spcAft>
                <a:spcPts val="1800"/>
              </a:spcAft>
              <a:buFontTx/>
              <a:buChar char="-"/>
            </a:pPr>
            <a:r>
              <a:rPr lang="en-US" sz="1800" dirty="0">
                <a:solidFill>
                  <a:srgbClr val="FFFFFF"/>
                </a:solidFill>
              </a:rPr>
              <a:t>Force completes that should be Change the Limits</a:t>
            </a:r>
          </a:p>
          <a:p>
            <a:pPr>
              <a:spcAft>
                <a:spcPts val="1800"/>
              </a:spcAft>
              <a:buFontTx/>
              <a:buChar char="-"/>
            </a:pPr>
            <a:r>
              <a:rPr lang="en-US" sz="1800" dirty="0">
                <a:solidFill>
                  <a:srgbClr val="FFFFFF"/>
                </a:solidFill>
              </a:rPr>
              <a:t>In progress courses moved by Apply Here </a:t>
            </a:r>
          </a:p>
        </p:txBody>
      </p:sp>
    </p:spTree>
    <p:extLst>
      <p:ext uri="{BB962C8B-B14F-4D97-AF65-F5344CB8AC3E}">
        <p14:creationId xmlns:p14="http://schemas.microsoft.com/office/powerpoint/2010/main" val="2493568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6456" y="1727200"/>
            <a:ext cx="7431088" cy="2438400"/>
          </a:xfrm>
        </p:spPr>
        <p:txBody>
          <a:bodyPr/>
          <a:lstStyle/>
          <a:p>
            <a:r>
              <a:rPr lang="en-US"/>
              <a:t>Contact Information: </a:t>
            </a:r>
          </a:p>
        </p:txBody>
      </p:sp>
      <p:sp>
        <p:nvSpPr>
          <p:cNvPr id="3" name="Content Placeholder 2"/>
          <p:cNvSpPr>
            <a:spLocks noGrp="1"/>
          </p:cNvSpPr>
          <p:nvPr>
            <p:ph type="body" idx="4294967295"/>
          </p:nvPr>
        </p:nvSpPr>
        <p:spPr>
          <a:xfrm>
            <a:off x="990600" y="3369468"/>
            <a:ext cx="7772400" cy="1592263"/>
          </a:xfrm>
        </p:spPr>
        <p:txBody>
          <a:bodyPr>
            <a:normAutofit fontScale="92500" lnSpcReduction="20000"/>
          </a:bodyPr>
          <a:lstStyle/>
          <a:p>
            <a:pPr>
              <a:buNone/>
            </a:pPr>
            <a:r>
              <a:rPr lang="en-US" sz="2700" dirty="0"/>
              <a:t>Office of the University Registrar</a:t>
            </a:r>
          </a:p>
          <a:p>
            <a:pPr>
              <a:buNone/>
            </a:pPr>
            <a:r>
              <a:rPr lang="en-US" sz="2700" dirty="0"/>
              <a:t>Degree Works Team</a:t>
            </a:r>
          </a:p>
          <a:p>
            <a:pPr>
              <a:buNone/>
            </a:pPr>
            <a:r>
              <a:rPr lang="en-US" sz="2700" dirty="0"/>
              <a:t>304.293.5355</a:t>
            </a:r>
          </a:p>
          <a:p>
            <a:pPr>
              <a:buNone/>
            </a:pPr>
            <a:r>
              <a:rPr lang="en-US" sz="2700" dirty="0">
                <a:hlinkClick r:id="rId3"/>
              </a:rPr>
              <a:t>degreeworks@mail.wvu.edu</a:t>
            </a:r>
            <a:r>
              <a:rPr lang="en-US" sz="2700" dirty="0"/>
              <a:t> </a:t>
            </a:r>
          </a:p>
          <a:p>
            <a:pPr>
              <a:buNone/>
            </a:pPr>
            <a:endParaRPr lang="en-US" sz="2700" dirty="0"/>
          </a:p>
          <a:p>
            <a:pPr>
              <a:buNone/>
            </a:pPr>
            <a:endParaRPr lang="en-US" dirty="0"/>
          </a:p>
        </p:txBody>
      </p:sp>
      <p:sp>
        <p:nvSpPr>
          <p:cNvPr id="5" name="TextBox 4"/>
          <p:cNvSpPr txBox="1"/>
          <p:nvPr/>
        </p:nvSpPr>
        <p:spPr>
          <a:xfrm>
            <a:off x="4191000" y="6477000"/>
            <a:ext cx="762000" cy="200055"/>
          </a:xfrm>
          <a:prstGeom prst="rect">
            <a:avLst/>
          </a:prstGeom>
          <a:noFill/>
        </p:spPr>
        <p:txBody>
          <a:bodyPr wrap="square" rtlCol="0">
            <a:spAutoFit/>
          </a:bodyPr>
          <a:lstStyle/>
          <a:p>
            <a:r>
              <a:rPr lang="en-US" sz="700">
                <a:solidFill>
                  <a:schemeClr val="bg1"/>
                </a:solidFill>
              </a:rPr>
              <a:t>v5.0 Fall 2014</a:t>
            </a:r>
          </a:p>
        </p:txBody>
      </p:sp>
    </p:spTree>
    <p:extLst>
      <p:ext uri="{BB962C8B-B14F-4D97-AF65-F5344CB8AC3E}">
        <p14:creationId xmlns:p14="http://schemas.microsoft.com/office/powerpoint/2010/main" val="342440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a:solidFill>
                  <a:srgbClr val="F0B31C"/>
                </a:solidFill>
              </a:rPr>
              <a:t>Contents</a:t>
            </a:r>
          </a:p>
        </p:txBody>
      </p:sp>
      <p:sp>
        <p:nvSpPr>
          <p:cNvPr id="3" name="Content Placeholder 2"/>
          <p:cNvSpPr>
            <a:spLocks noGrp="1"/>
          </p:cNvSpPr>
          <p:nvPr>
            <p:ph sz="half" idx="1"/>
          </p:nvPr>
        </p:nvSpPr>
        <p:spPr>
          <a:xfrm>
            <a:off x="457200" y="1193801"/>
            <a:ext cx="8153400" cy="4673599"/>
          </a:xfrm>
        </p:spPr>
        <p:txBody>
          <a:bodyPr>
            <a:noAutofit/>
          </a:bodyPr>
          <a:lstStyle/>
          <a:p>
            <a:pPr>
              <a:spcAft>
                <a:spcPts val="1800"/>
              </a:spcAft>
            </a:pPr>
            <a:r>
              <a:rPr lang="en-US" sz="1800">
                <a:solidFill>
                  <a:srgbClr val="FFFFFF"/>
                </a:solidFill>
              </a:rPr>
              <a:t>Banner and </a:t>
            </a:r>
            <a:r>
              <a:rPr lang="en-US" sz="1800" err="1">
                <a:solidFill>
                  <a:srgbClr val="FFFFFF"/>
                </a:solidFill>
              </a:rPr>
              <a:t>DegreeWorks</a:t>
            </a:r>
            <a:endParaRPr lang="en-US" sz="1800">
              <a:solidFill>
                <a:srgbClr val="FFFFFF"/>
              </a:solidFill>
            </a:endParaRPr>
          </a:p>
          <a:p>
            <a:pPr>
              <a:spcAft>
                <a:spcPts val="1800"/>
              </a:spcAft>
            </a:pPr>
            <a:r>
              <a:rPr lang="en-US" sz="1800">
                <a:solidFill>
                  <a:srgbClr val="FFFFFF"/>
                </a:solidFill>
              </a:rPr>
              <a:t>Exception Types and Uses</a:t>
            </a:r>
          </a:p>
          <a:p>
            <a:pPr lvl="1">
              <a:spcAft>
                <a:spcPts val="1800"/>
              </a:spcAft>
            </a:pPr>
            <a:r>
              <a:rPr lang="en-US" sz="1600">
                <a:solidFill>
                  <a:srgbClr val="FFFFFF"/>
                </a:solidFill>
              </a:rPr>
              <a:t>Force Complete</a:t>
            </a:r>
          </a:p>
          <a:p>
            <a:pPr lvl="1">
              <a:spcAft>
                <a:spcPts val="1800"/>
              </a:spcAft>
            </a:pPr>
            <a:r>
              <a:rPr lang="en-US" sz="1600">
                <a:solidFill>
                  <a:srgbClr val="FFFFFF"/>
                </a:solidFill>
              </a:rPr>
              <a:t>Substitute</a:t>
            </a:r>
          </a:p>
          <a:p>
            <a:pPr lvl="1">
              <a:spcAft>
                <a:spcPts val="1800"/>
              </a:spcAft>
            </a:pPr>
            <a:r>
              <a:rPr lang="en-US" sz="1600">
                <a:solidFill>
                  <a:srgbClr val="FFFFFF"/>
                </a:solidFill>
              </a:rPr>
              <a:t>Also Allow</a:t>
            </a:r>
          </a:p>
          <a:p>
            <a:pPr lvl="1">
              <a:spcAft>
                <a:spcPts val="1800"/>
              </a:spcAft>
            </a:pPr>
            <a:r>
              <a:rPr lang="en-US" sz="1600">
                <a:solidFill>
                  <a:srgbClr val="FFFFFF"/>
                </a:solidFill>
              </a:rPr>
              <a:t>Apply Here</a:t>
            </a:r>
          </a:p>
          <a:p>
            <a:pPr lvl="1">
              <a:spcAft>
                <a:spcPts val="1800"/>
              </a:spcAft>
            </a:pPr>
            <a:r>
              <a:rPr lang="en-US" sz="1600">
                <a:solidFill>
                  <a:srgbClr val="FFFFFF"/>
                </a:solidFill>
              </a:rPr>
              <a:t>Remove Course and/or Change the Limit</a:t>
            </a:r>
          </a:p>
          <a:p>
            <a:pPr>
              <a:spcAft>
                <a:spcPts val="1800"/>
              </a:spcAft>
            </a:pPr>
            <a:r>
              <a:rPr lang="en-US" sz="2000">
                <a:solidFill>
                  <a:srgbClr val="FFFFFF"/>
                </a:solidFill>
              </a:rPr>
              <a:t>Incorrect Exceptions</a:t>
            </a:r>
          </a:p>
          <a:p>
            <a:pPr>
              <a:spcAft>
                <a:spcPts val="1800"/>
              </a:spcAft>
            </a:pPr>
            <a:r>
              <a:rPr lang="en-US" sz="2000">
                <a:solidFill>
                  <a:srgbClr val="FFFFFF"/>
                </a:solidFill>
              </a:rPr>
              <a:t>Possible Errors</a:t>
            </a:r>
          </a:p>
          <a:p>
            <a:pPr lvl="1">
              <a:spcAft>
                <a:spcPts val="1800"/>
              </a:spcAft>
            </a:pPr>
            <a:endParaRPr lang="en-US">
              <a:solidFill>
                <a:srgbClr val="FFFFFF"/>
              </a:solidFill>
            </a:endParaRPr>
          </a:p>
        </p:txBody>
      </p:sp>
    </p:spTree>
    <p:extLst>
      <p:ext uri="{BB962C8B-B14F-4D97-AF65-F5344CB8AC3E}">
        <p14:creationId xmlns:p14="http://schemas.microsoft.com/office/powerpoint/2010/main" val="1621099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lstStyle/>
          <a:p>
            <a:r>
              <a:rPr lang="en-US" dirty="0">
                <a:solidFill>
                  <a:srgbClr val="F0B31C"/>
                </a:solidFill>
              </a:rPr>
              <a:t>About Exceptions</a:t>
            </a:r>
          </a:p>
        </p:txBody>
      </p:sp>
      <p:sp>
        <p:nvSpPr>
          <p:cNvPr id="3" name="Content Placeholder 2"/>
          <p:cNvSpPr>
            <a:spLocks noGrp="1"/>
          </p:cNvSpPr>
          <p:nvPr>
            <p:ph sz="half" idx="1"/>
          </p:nvPr>
        </p:nvSpPr>
        <p:spPr>
          <a:xfrm>
            <a:off x="419100" y="965591"/>
            <a:ext cx="8305800" cy="4673599"/>
          </a:xfrm>
        </p:spPr>
        <p:txBody>
          <a:bodyPr>
            <a:noAutofit/>
          </a:bodyPr>
          <a:lstStyle/>
          <a:p>
            <a:pPr marL="0" indent="0">
              <a:spcBef>
                <a:spcPts val="200"/>
              </a:spcBef>
              <a:spcAft>
                <a:spcPts val="600"/>
              </a:spcAft>
              <a:buNone/>
            </a:pPr>
            <a:r>
              <a:rPr lang="en-US" sz="2400" dirty="0">
                <a:solidFill>
                  <a:srgbClr val="FFFFFF"/>
                </a:solidFill>
              </a:rPr>
              <a:t>What do exceptions do?</a:t>
            </a:r>
          </a:p>
          <a:p>
            <a:pPr>
              <a:spcBef>
                <a:spcPts val="200"/>
              </a:spcBef>
              <a:spcAft>
                <a:spcPts val="600"/>
              </a:spcAft>
            </a:pPr>
            <a:r>
              <a:rPr lang="en-US" sz="2400" dirty="0">
                <a:solidFill>
                  <a:srgbClr val="FFFFFF"/>
                </a:solidFill>
              </a:rPr>
              <a:t>Exceptions modify requirements to make overrides or substitutions </a:t>
            </a:r>
          </a:p>
          <a:p>
            <a:pPr>
              <a:spcBef>
                <a:spcPts val="200"/>
              </a:spcBef>
              <a:spcAft>
                <a:spcPts val="600"/>
              </a:spcAft>
            </a:pPr>
            <a:r>
              <a:rPr lang="en-US" sz="2400" dirty="0">
                <a:solidFill>
                  <a:srgbClr val="FFFFFF"/>
                </a:solidFill>
              </a:rPr>
              <a:t>Exceptions can “check” off particular requirements</a:t>
            </a:r>
          </a:p>
          <a:p>
            <a:pPr marL="0" indent="0">
              <a:spcBef>
                <a:spcPts val="200"/>
              </a:spcBef>
              <a:spcAft>
                <a:spcPts val="600"/>
              </a:spcAft>
              <a:buNone/>
            </a:pPr>
            <a:r>
              <a:rPr lang="en-US" sz="2400" dirty="0">
                <a:solidFill>
                  <a:srgbClr val="FFFFFF"/>
                </a:solidFill>
              </a:rPr>
              <a:t>Why are they needed?</a:t>
            </a:r>
          </a:p>
          <a:p>
            <a:pPr>
              <a:spcBef>
                <a:spcPts val="200"/>
              </a:spcBef>
              <a:spcAft>
                <a:spcPts val="600"/>
              </a:spcAft>
            </a:pPr>
            <a:r>
              <a:rPr lang="en-US" sz="2400" dirty="0">
                <a:solidFill>
                  <a:srgbClr val="FFFFFF"/>
                </a:solidFill>
              </a:rPr>
              <a:t>If a course is cancelled</a:t>
            </a:r>
          </a:p>
          <a:p>
            <a:pPr>
              <a:spcBef>
                <a:spcPts val="200"/>
              </a:spcBef>
              <a:spcAft>
                <a:spcPts val="600"/>
              </a:spcAft>
            </a:pPr>
            <a:r>
              <a:rPr lang="en-US" sz="2400" dirty="0">
                <a:solidFill>
                  <a:srgbClr val="FFFFFF"/>
                </a:solidFill>
              </a:rPr>
              <a:t>If a course doesn’t possess a particular course attribute</a:t>
            </a:r>
          </a:p>
          <a:p>
            <a:pPr>
              <a:spcBef>
                <a:spcPts val="200"/>
              </a:spcBef>
              <a:spcAft>
                <a:spcPts val="600"/>
              </a:spcAft>
            </a:pPr>
            <a:r>
              <a:rPr lang="en-US" sz="2400" dirty="0">
                <a:solidFill>
                  <a:srgbClr val="FFFFFF"/>
                </a:solidFill>
              </a:rPr>
              <a:t>If a student changes majors or catalog years and overrides are necessary</a:t>
            </a:r>
          </a:p>
          <a:p>
            <a:pPr>
              <a:spcBef>
                <a:spcPts val="200"/>
              </a:spcBef>
              <a:spcAft>
                <a:spcPts val="600"/>
              </a:spcAft>
            </a:pPr>
            <a:r>
              <a:rPr lang="en-US" sz="2400" dirty="0">
                <a:solidFill>
                  <a:srgbClr val="FFFFFF"/>
                </a:solidFill>
              </a:rPr>
              <a:t>If resorting manually would better serve the student than the “Best-Fit” Algorithm Degree Works uses</a:t>
            </a:r>
          </a:p>
          <a:p>
            <a:pPr lvl="1">
              <a:spcAft>
                <a:spcPts val="1800"/>
              </a:spcAft>
            </a:pPr>
            <a:endParaRPr lang="en-US" dirty="0">
              <a:solidFill>
                <a:srgbClr val="FFFFFF"/>
              </a:solidFill>
            </a:endParaRPr>
          </a:p>
        </p:txBody>
      </p:sp>
    </p:spTree>
    <p:extLst>
      <p:ext uri="{BB962C8B-B14F-4D97-AF65-F5344CB8AC3E}">
        <p14:creationId xmlns:p14="http://schemas.microsoft.com/office/powerpoint/2010/main" val="83020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177800"/>
            <a:ext cx="8229600" cy="1143000"/>
          </a:xfrm>
        </p:spPr>
        <p:txBody>
          <a:bodyPr>
            <a:normAutofit fontScale="90000"/>
          </a:bodyPr>
          <a:lstStyle/>
          <a:p>
            <a:r>
              <a:rPr lang="en-US">
                <a:solidFill>
                  <a:srgbClr val="F0B31C"/>
                </a:solidFill>
              </a:rPr>
              <a:t>Banner and Degree Works</a:t>
            </a:r>
          </a:p>
        </p:txBody>
      </p:sp>
      <p:sp>
        <p:nvSpPr>
          <p:cNvPr id="3" name="Content Placeholder 2"/>
          <p:cNvSpPr>
            <a:spLocks noGrp="1"/>
          </p:cNvSpPr>
          <p:nvPr>
            <p:ph sz="half" idx="1"/>
          </p:nvPr>
        </p:nvSpPr>
        <p:spPr>
          <a:xfrm>
            <a:off x="304800" y="1216855"/>
            <a:ext cx="4267200" cy="4673599"/>
          </a:xfrm>
        </p:spPr>
        <p:txBody>
          <a:bodyPr>
            <a:noAutofit/>
          </a:bodyPr>
          <a:lstStyle/>
          <a:p>
            <a:pPr marL="0" indent="0">
              <a:spcAft>
                <a:spcPts val="1800"/>
              </a:spcAft>
              <a:buNone/>
            </a:pPr>
            <a:r>
              <a:rPr lang="en-US" sz="1600" dirty="0">
                <a:solidFill>
                  <a:srgbClr val="FFFFFF"/>
                </a:solidFill>
              </a:rPr>
              <a:t>Before processing exceptions and planning courses, ask:</a:t>
            </a:r>
          </a:p>
          <a:p>
            <a:pPr marL="0" indent="0">
              <a:spcAft>
                <a:spcPts val="600"/>
              </a:spcAft>
              <a:buNone/>
            </a:pPr>
            <a:r>
              <a:rPr lang="en-US" sz="1600" dirty="0">
                <a:solidFill>
                  <a:srgbClr val="FFFFFF"/>
                </a:solidFill>
              </a:rPr>
              <a:t>Does Degree Works show Everything that the student should have listed in Banner?</a:t>
            </a:r>
          </a:p>
          <a:p>
            <a:pPr marL="0" indent="0">
              <a:spcAft>
                <a:spcPts val="600"/>
              </a:spcAft>
              <a:buNone/>
            </a:pPr>
            <a:r>
              <a:rPr lang="en-US" sz="1600" dirty="0">
                <a:solidFill>
                  <a:srgbClr val="FFFFFF"/>
                </a:solidFill>
              </a:rPr>
              <a:t>	- Is the Catalog Year correct?</a:t>
            </a:r>
            <a:br>
              <a:rPr lang="en-US" sz="1600" dirty="0">
                <a:solidFill>
                  <a:srgbClr val="FFFFFF"/>
                </a:solidFill>
              </a:rPr>
            </a:br>
            <a:r>
              <a:rPr lang="en-US" sz="1600" dirty="0">
                <a:solidFill>
                  <a:srgbClr val="FFFFFF"/>
                </a:solidFill>
              </a:rPr>
              <a:t>	- Is the Degree correct?</a:t>
            </a:r>
            <a:br>
              <a:rPr lang="en-US" sz="1600" dirty="0">
                <a:solidFill>
                  <a:srgbClr val="FFFFFF"/>
                </a:solidFill>
              </a:rPr>
            </a:br>
            <a:r>
              <a:rPr lang="en-US" sz="1600" dirty="0">
                <a:solidFill>
                  <a:srgbClr val="FFFFFF"/>
                </a:solidFill>
              </a:rPr>
              <a:t>	- Is the Major accurate?</a:t>
            </a:r>
            <a:br>
              <a:rPr lang="en-US" sz="1600" dirty="0">
                <a:solidFill>
                  <a:srgbClr val="FFFFFF"/>
                </a:solidFill>
              </a:rPr>
            </a:br>
            <a:r>
              <a:rPr lang="en-US" sz="1600" dirty="0">
                <a:solidFill>
                  <a:srgbClr val="FFFFFF"/>
                </a:solidFill>
              </a:rPr>
              <a:t>	- Are all of the Minors and AoEs listed?</a:t>
            </a:r>
          </a:p>
          <a:p>
            <a:pPr marL="0" indent="0">
              <a:spcAft>
                <a:spcPts val="1800"/>
              </a:spcAft>
              <a:buNone/>
            </a:pPr>
            <a:r>
              <a:rPr lang="en-US" sz="1600" dirty="0">
                <a:solidFill>
                  <a:srgbClr val="FFFFFF"/>
                </a:solidFill>
              </a:rPr>
              <a:t>If the answer to ANY of these is no, go to </a:t>
            </a:r>
            <a:r>
              <a:rPr lang="en-US" sz="1600" dirty="0">
                <a:solidFill>
                  <a:srgbClr val="FFFFFF"/>
                </a:solidFill>
                <a:hlinkClick r:id="rId4"/>
              </a:rPr>
              <a:t>https://registrar.wvu.edu/forms</a:t>
            </a:r>
            <a:r>
              <a:rPr lang="en-US" sz="1600" dirty="0">
                <a:solidFill>
                  <a:srgbClr val="FFFFFF"/>
                </a:solidFill>
              </a:rPr>
              <a:t> and complete an Academic Status Update form.</a:t>
            </a:r>
          </a:p>
          <a:p>
            <a:pPr marL="0" indent="0">
              <a:spcAft>
                <a:spcPts val="1800"/>
              </a:spcAft>
              <a:buNone/>
            </a:pPr>
            <a:r>
              <a:rPr lang="en-US" sz="1600" dirty="0">
                <a:solidFill>
                  <a:srgbClr val="FFFFFF"/>
                </a:solidFill>
              </a:rPr>
              <a:t>This will update their record in Banner, which will then update Degree Works.</a:t>
            </a:r>
          </a:p>
          <a:p>
            <a:pPr marL="0" indent="0">
              <a:spcAft>
                <a:spcPts val="1800"/>
              </a:spcAft>
              <a:buNone/>
            </a:pPr>
            <a:r>
              <a:rPr lang="en-US" sz="1600" dirty="0">
                <a:solidFill>
                  <a:srgbClr val="FFFFFF"/>
                </a:solidFill>
              </a:rPr>
              <a:t>DO NOT DO EXCEPTIONS UNTIL THE BANNER INFORMATION IS ACCURATE.</a:t>
            </a:r>
          </a:p>
          <a:p>
            <a:pPr lvl="1">
              <a:spcAft>
                <a:spcPts val="1800"/>
              </a:spcAft>
            </a:pPr>
            <a:endParaRPr lang="en-US" sz="1400" dirty="0">
              <a:solidFill>
                <a:srgbClr val="FFFFFF"/>
              </a:solidFill>
            </a:endParaRP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143000"/>
            <a:ext cx="3951227"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a:bodyPr>
          <a:lstStyle/>
          <a:p>
            <a:r>
              <a:rPr lang="en-US">
                <a:solidFill>
                  <a:srgbClr val="F0B31C"/>
                </a:solidFill>
              </a:rPr>
              <a:t>Exceptions processing</a:t>
            </a:r>
          </a:p>
        </p:txBody>
      </p:sp>
      <p:sp>
        <p:nvSpPr>
          <p:cNvPr id="3" name="Content Placeholder 2"/>
          <p:cNvSpPr>
            <a:spLocks noGrp="1"/>
          </p:cNvSpPr>
          <p:nvPr>
            <p:ph sz="half" idx="1"/>
          </p:nvPr>
        </p:nvSpPr>
        <p:spPr>
          <a:xfrm>
            <a:off x="152399" y="1143000"/>
            <a:ext cx="8753475" cy="4876800"/>
          </a:xfrm>
          <a:ln>
            <a:noFill/>
          </a:ln>
        </p:spPr>
        <p:txBody>
          <a:bodyPr>
            <a:noAutofit/>
          </a:bodyPr>
          <a:lstStyle/>
          <a:p>
            <a:pPr marL="0" indent="0">
              <a:spcAft>
                <a:spcPts val="1800"/>
              </a:spcAft>
              <a:buNone/>
            </a:pPr>
            <a:r>
              <a:rPr lang="en-US" sz="1800" dirty="0">
                <a:solidFill>
                  <a:srgbClr val="FFFFFF"/>
                </a:solidFill>
              </a:rPr>
              <a:t>Degree Works allows advisors to make edits to the audit on a case by case basis.</a:t>
            </a:r>
          </a:p>
          <a:p>
            <a:pPr marL="0" indent="0">
              <a:spcAft>
                <a:spcPts val="1800"/>
              </a:spcAft>
              <a:buNone/>
            </a:pPr>
            <a:r>
              <a:rPr lang="en-US" sz="1800" dirty="0">
                <a:solidFill>
                  <a:srgbClr val="FFFFFF"/>
                </a:solidFill>
              </a:rPr>
              <a:t>The exception tools are accessed by clicking the exceptions tab at the top of the student’s audit.</a:t>
            </a:r>
          </a:p>
          <a:p>
            <a:pPr marL="0" indent="0">
              <a:spcAft>
                <a:spcPts val="1800"/>
              </a:spcAft>
              <a:buNone/>
            </a:pPr>
            <a:endParaRPr lang="en-US" sz="1800" dirty="0">
              <a:solidFill>
                <a:srgbClr val="FFFFFF"/>
              </a:solidFill>
            </a:endParaRPr>
          </a:p>
          <a:p>
            <a:pPr marL="0" indent="0">
              <a:spcAft>
                <a:spcPts val="1800"/>
              </a:spcAft>
              <a:buNone/>
            </a:pPr>
            <a:endParaRPr lang="en-US" sz="1800" dirty="0">
              <a:solidFill>
                <a:srgbClr val="FFFFFF"/>
              </a:solidFill>
            </a:endParaRPr>
          </a:p>
          <a:p>
            <a:pPr marL="0" indent="0">
              <a:spcAft>
                <a:spcPts val="1800"/>
              </a:spcAft>
              <a:buNone/>
            </a:pPr>
            <a:endParaRPr lang="en-US" sz="1800" dirty="0">
              <a:solidFill>
                <a:srgbClr val="FFFFFF"/>
              </a:solidFill>
            </a:endParaRPr>
          </a:p>
          <a:p>
            <a:pPr marL="0" indent="0">
              <a:spcBef>
                <a:spcPts val="0"/>
              </a:spcBef>
              <a:buNone/>
            </a:pPr>
            <a:r>
              <a:rPr lang="en-US" sz="1800" dirty="0">
                <a:solidFill>
                  <a:srgbClr val="FFFFFF"/>
                </a:solidFill>
              </a:rPr>
              <a:t>Exception Types Include:</a:t>
            </a:r>
            <a:br>
              <a:rPr lang="en-US" sz="1800" dirty="0">
                <a:solidFill>
                  <a:srgbClr val="FFFFFF"/>
                </a:solidFill>
              </a:rPr>
            </a:br>
            <a:r>
              <a:rPr lang="en-US" sz="1800" dirty="0">
                <a:solidFill>
                  <a:srgbClr val="FFFFFF"/>
                </a:solidFill>
              </a:rPr>
              <a:t>	- Force Complete</a:t>
            </a:r>
            <a:br>
              <a:rPr lang="en-US" sz="1800" dirty="0">
                <a:solidFill>
                  <a:srgbClr val="FFFFFF"/>
                </a:solidFill>
              </a:rPr>
            </a:br>
            <a:r>
              <a:rPr lang="en-US" sz="1800" dirty="0">
                <a:solidFill>
                  <a:srgbClr val="FFFFFF"/>
                </a:solidFill>
              </a:rPr>
              <a:t>	- Substitute</a:t>
            </a:r>
            <a:br>
              <a:rPr lang="en-US" sz="1800" dirty="0">
                <a:solidFill>
                  <a:srgbClr val="FFFFFF"/>
                </a:solidFill>
              </a:rPr>
            </a:br>
            <a:r>
              <a:rPr lang="en-US" sz="1800" dirty="0">
                <a:solidFill>
                  <a:srgbClr val="FFFFFF"/>
                </a:solidFill>
              </a:rPr>
              <a:t>	- Also Allow</a:t>
            </a:r>
            <a:br>
              <a:rPr lang="en-US" sz="1800" dirty="0">
                <a:solidFill>
                  <a:srgbClr val="FFFFFF"/>
                </a:solidFill>
              </a:rPr>
            </a:br>
            <a:r>
              <a:rPr lang="en-US" sz="1800" dirty="0">
                <a:solidFill>
                  <a:srgbClr val="FFFFFF"/>
                </a:solidFill>
              </a:rPr>
              <a:t>	- Apply Here</a:t>
            </a:r>
            <a:br>
              <a:rPr lang="en-US" sz="1800" dirty="0">
                <a:solidFill>
                  <a:srgbClr val="FFFFFF"/>
                </a:solidFill>
              </a:rPr>
            </a:br>
            <a:r>
              <a:rPr lang="en-US" sz="1800" dirty="0">
                <a:solidFill>
                  <a:srgbClr val="FFFFFF"/>
                </a:solidFill>
              </a:rPr>
              <a:t>	- Remove Course/</a:t>
            </a:r>
          </a:p>
          <a:p>
            <a:pPr marL="0" indent="0">
              <a:spcBef>
                <a:spcPts val="0"/>
              </a:spcBef>
              <a:buNone/>
            </a:pPr>
            <a:r>
              <a:rPr lang="en-US" sz="1800" dirty="0">
                <a:solidFill>
                  <a:srgbClr val="FFFFFF"/>
                </a:solidFill>
              </a:rPr>
              <a:t> 	  Change the Limit</a:t>
            </a:r>
            <a:br>
              <a:rPr lang="en-US" sz="1800" dirty="0">
                <a:solidFill>
                  <a:srgbClr val="FFFFFF"/>
                </a:solidFill>
              </a:rPr>
            </a:br>
            <a:r>
              <a:rPr lang="en-US" sz="1800" dirty="0">
                <a:solidFill>
                  <a:srgbClr val="FFFFFF"/>
                </a:solidFill>
              </a:rPr>
              <a:t>	</a:t>
            </a:r>
          </a:p>
        </p:txBody>
      </p:sp>
      <p:pic>
        <p:nvPicPr>
          <p:cNvPr id="5" name="Picture 4">
            <a:extLst>
              <a:ext uri="{FF2B5EF4-FFF2-40B4-BE49-F238E27FC236}">
                <a16:creationId xmlns:a16="http://schemas.microsoft.com/office/drawing/2014/main" id="{94DBE342-1045-3EAE-2C61-F2AEF8D5F30F}"/>
              </a:ext>
            </a:extLst>
          </p:cNvPr>
          <p:cNvPicPr>
            <a:picLocks noChangeAspect="1"/>
          </p:cNvPicPr>
          <p:nvPr/>
        </p:nvPicPr>
        <p:blipFill>
          <a:blip r:embed="rId4"/>
          <a:stretch>
            <a:fillRect/>
          </a:stretch>
        </p:blipFill>
        <p:spPr>
          <a:xfrm>
            <a:off x="76200" y="2472079"/>
            <a:ext cx="8991600" cy="1566522"/>
          </a:xfrm>
          <a:prstGeom prst="rect">
            <a:avLst/>
          </a:prstGeom>
          <a:effectLst>
            <a:glow rad="139700">
              <a:schemeClr val="accent5">
                <a:satMod val="175000"/>
                <a:alpha val="40000"/>
              </a:schemeClr>
            </a:glow>
          </a:effectLst>
        </p:spPr>
      </p:pic>
      <p:sp>
        <p:nvSpPr>
          <p:cNvPr id="7" name="Oval 6">
            <a:extLst>
              <a:ext uri="{FF2B5EF4-FFF2-40B4-BE49-F238E27FC236}">
                <a16:creationId xmlns:a16="http://schemas.microsoft.com/office/drawing/2014/main" id="{827E0A9C-0C1F-B8BF-95AA-2FD4D5867611}"/>
              </a:ext>
            </a:extLst>
          </p:cNvPr>
          <p:cNvSpPr/>
          <p:nvPr/>
        </p:nvSpPr>
        <p:spPr>
          <a:xfrm>
            <a:off x="2638425" y="2472079"/>
            <a:ext cx="657225" cy="373686"/>
          </a:xfrm>
          <a:prstGeom prst="ellipse">
            <a:avLst/>
          </a:prstGeom>
          <a:noFill/>
          <a:ln w="57150">
            <a:solidFill>
              <a:srgbClr val="FF0000"/>
            </a:solidFill>
            <a:extLst>
              <a:ext uri="{C807C97D-BFC1-408E-A445-0C87EB9F89A2}">
                <ask:lineSketchStyleProps xmlns:ask="http://schemas.microsoft.com/office/drawing/2018/sketchyshapes">
                  <ask:type>
                    <ask:lineSketchNone/>
                  </ask:type>
                </ask:lineSketchStyleProps>
              </a:ext>
            </a:extLst>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34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 y="0"/>
            <a:ext cx="8229600" cy="1143000"/>
          </a:xfrm>
        </p:spPr>
        <p:txBody>
          <a:bodyPr>
            <a:normAutofit/>
          </a:bodyPr>
          <a:lstStyle/>
          <a:p>
            <a:r>
              <a:rPr lang="en-US" dirty="0">
                <a:solidFill>
                  <a:srgbClr val="F0B31C"/>
                </a:solidFill>
              </a:rPr>
              <a:t>Adding Exceptions</a:t>
            </a:r>
          </a:p>
        </p:txBody>
      </p:sp>
      <p:sp>
        <p:nvSpPr>
          <p:cNvPr id="3" name="Content Placeholder 2"/>
          <p:cNvSpPr>
            <a:spLocks noGrp="1"/>
          </p:cNvSpPr>
          <p:nvPr>
            <p:ph sz="half" idx="1"/>
          </p:nvPr>
        </p:nvSpPr>
        <p:spPr>
          <a:xfrm>
            <a:off x="0" y="995362"/>
            <a:ext cx="2819400" cy="4867275"/>
          </a:xfrm>
          <a:ln>
            <a:noFill/>
          </a:ln>
        </p:spPr>
        <p:txBody>
          <a:bodyPr>
            <a:noAutofit/>
          </a:bodyPr>
          <a:lstStyle/>
          <a:p>
            <a:pPr>
              <a:spcAft>
                <a:spcPts val="1800"/>
              </a:spcAft>
              <a:buFont typeface="+mj-lt"/>
              <a:buAutoNum type="arabicPeriod"/>
            </a:pPr>
            <a:r>
              <a:rPr lang="en-US" sz="1800" dirty="0">
                <a:solidFill>
                  <a:srgbClr val="FFFFFF"/>
                </a:solidFill>
              </a:rPr>
              <a:t>Select the “Exceptions” tab at the top to enter Exception Mode </a:t>
            </a:r>
          </a:p>
          <a:p>
            <a:pPr>
              <a:spcAft>
                <a:spcPts val="1800"/>
              </a:spcAft>
              <a:buFont typeface="+mj-lt"/>
              <a:buAutoNum type="arabicPeriod"/>
            </a:pPr>
            <a:r>
              <a:rPr lang="en-US" sz="1800" dirty="0">
                <a:solidFill>
                  <a:srgbClr val="FFFFFF"/>
                </a:solidFill>
              </a:rPr>
              <a:t>Locate the requirement for which you wish to apply an exception</a:t>
            </a:r>
          </a:p>
          <a:p>
            <a:pPr>
              <a:spcAft>
                <a:spcPts val="1800"/>
              </a:spcAft>
              <a:buFont typeface="+mj-lt"/>
              <a:buAutoNum type="arabicPeriod"/>
            </a:pPr>
            <a:r>
              <a:rPr lang="en-US" sz="1800" dirty="0">
                <a:solidFill>
                  <a:srgbClr val="FFFFFF"/>
                </a:solidFill>
              </a:rPr>
              <a:t>Select the “Add Exception” Icon (+)</a:t>
            </a:r>
          </a:p>
          <a:p>
            <a:pPr>
              <a:spcAft>
                <a:spcPts val="1800"/>
              </a:spcAft>
              <a:buFont typeface="+mj-lt"/>
              <a:buAutoNum type="arabicPeriod"/>
            </a:pPr>
            <a:r>
              <a:rPr lang="en-US" sz="1800" dirty="0">
                <a:solidFill>
                  <a:srgbClr val="FFFFFF"/>
                </a:solidFill>
              </a:rPr>
              <a:t>Select “Exception Type” and Enter Required information</a:t>
            </a:r>
          </a:p>
          <a:p>
            <a:pPr>
              <a:spcAft>
                <a:spcPts val="1800"/>
              </a:spcAft>
              <a:buFont typeface="+mj-lt"/>
              <a:buAutoNum type="arabicPeriod"/>
            </a:pPr>
            <a:r>
              <a:rPr lang="en-US" sz="1800" dirty="0">
                <a:solidFill>
                  <a:srgbClr val="FFFFFF"/>
                </a:solidFill>
              </a:rPr>
              <a:t>Click “Add Exception”</a:t>
            </a:r>
          </a:p>
        </p:txBody>
      </p:sp>
      <p:pic>
        <p:nvPicPr>
          <p:cNvPr id="5" name="Picture 4">
            <a:extLst>
              <a:ext uri="{FF2B5EF4-FFF2-40B4-BE49-F238E27FC236}">
                <a16:creationId xmlns:a16="http://schemas.microsoft.com/office/drawing/2014/main" id="{F1CCDEDD-8194-51D7-56E6-7204B01AB301}"/>
              </a:ext>
            </a:extLst>
          </p:cNvPr>
          <p:cNvPicPr>
            <a:picLocks noChangeAspect="1"/>
          </p:cNvPicPr>
          <p:nvPr/>
        </p:nvPicPr>
        <p:blipFill>
          <a:blip r:embed="rId3"/>
          <a:stretch>
            <a:fillRect/>
          </a:stretch>
        </p:blipFill>
        <p:spPr>
          <a:xfrm>
            <a:off x="2793674" y="1504950"/>
            <a:ext cx="6350326" cy="3943553"/>
          </a:xfrm>
          <a:prstGeom prst="rect">
            <a:avLst/>
          </a:prstGeom>
        </p:spPr>
      </p:pic>
      <p:sp>
        <p:nvSpPr>
          <p:cNvPr id="8" name="Oval 7">
            <a:extLst>
              <a:ext uri="{FF2B5EF4-FFF2-40B4-BE49-F238E27FC236}">
                <a16:creationId xmlns:a16="http://schemas.microsoft.com/office/drawing/2014/main" id="{A3AF498D-2EE4-FEAE-3B3C-C86FF693F1C6}"/>
              </a:ext>
            </a:extLst>
          </p:cNvPr>
          <p:cNvSpPr/>
          <p:nvPr/>
        </p:nvSpPr>
        <p:spPr>
          <a:xfrm>
            <a:off x="3371850" y="1504950"/>
            <a:ext cx="561975" cy="32385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89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solidFill>
                  <a:srgbClr val="F0B31C"/>
                </a:solidFill>
              </a:rPr>
              <a:t>Remove Exceptions</a:t>
            </a:r>
          </a:p>
        </p:txBody>
      </p:sp>
      <p:sp>
        <p:nvSpPr>
          <p:cNvPr id="3" name="Content Placeholder 2"/>
          <p:cNvSpPr>
            <a:spLocks noGrp="1"/>
          </p:cNvSpPr>
          <p:nvPr>
            <p:ph sz="half" idx="1"/>
          </p:nvPr>
        </p:nvSpPr>
        <p:spPr>
          <a:xfrm>
            <a:off x="107950" y="1143000"/>
            <a:ext cx="8928100" cy="1431388"/>
          </a:xfrm>
          <a:ln>
            <a:noFill/>
          </a:ln>
        </p:spPr>
        <p:txBody>
          <a:bodyPr>
            <a:noAutofit/>
          </a:bodyPr>
          <a:lstStyle/>
          <a:p>
            <a:pPr marL="0" indent="0">
              <a:spcAft>
                <a:spcPts val="1800"/>
              </a:spcAft>
              <a:buNone/>
            </a:pPr>
            <a:r>
              <a:rPr lang="en-US" sz="1800" dirty="0">
                <a:solidFill>
                  <a:srgbClr val="FFFFFF"/>
                </a:solidFill>
              </a:rPr>
              <a:t>1</a:t>
            </a:r>
            <a:r>
              <a:rPr lang="en-US" sz="2400" dirty="0">
                <a:solidFill>
                  <a:srgbClr val="FFFFFF"/>
                </a:solidFill>
              </a:rPr>
              <a:t>) Select the “Exceptions” tab at the top to enter Exception Mode </a:t>
            </a:r>
          </a:p>
          <a:p>
            <a:pPr marL="0" indent="0">
              <a:spcAft>
                <a:spcPts val="1800"/>
              </a:spcAft>
              <a:buNone/>
            </a:pPr>
            <a:r>
              <a:rPr lang="en-US" sz="2400" dirty="0">
                <a:solidFill>
                  <a:srgbClr val="FFFFFF"/>
                </a:solidFill>
              </a:rPr>
              <a:t>2) Select the Exception you wish to remove</a:t>
            </a:r>
          </a:p>
          <a:p>
            <a:pPr marL="0" indent="0">
              <a:spcAft>
                <a:spcPts val="1800"/>
              </a:spcAft>
              <a:buNone/>
            </a:pPr>
            <a:r>
              <a:rPr lang="en-US" sz="2400" dirty="0">
                <a:solidFill>
                  <a:srgbClr val="FFFFFF"/>
                </a:solidFill>
              </a:rPr>
              <a:t>3) Click ‘Remove Exception’ Icon </a:t>
            </a:r>
          </a:p>
        </p:txBody>
      </p:sp>
      <p:pic>
        <p:nvPicPr>
          <p:cNvPr id="12" name="Picture 11">
            <a:extLst>
              <a:ext uri="{FF2B5EF4-FFF2-40B4-BE49-F238E27FC236}">
                <a16:creationId xmlns:a16="http://schemas.microsoft.com/office/drawing/2014/main" id="{F0EF2631-5D84-3824-1D1F-91DA3F9D71C8}"/>
              </a:ext>
            </a:extLst>
          </p:cNvPr>
          <p:cNvPicPr>
            <a:picLocks noChangeAspect="1"/>
          </p:cNvPicPr>
          <p:nvPr/>
        </p:nvPicPr>
        <p:blipFill>
          <a:blip r:embed="rId4"/>
          <a:stretch>
            <a:fillRect/>
          </a:stretch>
        </p:blipFill>
        <p:spPr>
          <a:xfrm>
            <a:off x="-14290" y="3352800"/>
            <a:ext cx="9144000" cy="2226420"/>
          </a:xfrm>
          <a:prstGeom prst="rect">
            <a:avLst/>
          </a:prstGeom>
        </p:spPr>
      </p:pic>
      <p:sp>
        <p:nvSpPr>
          <p:cNvPr id="13" name="Oval 12">
            <a:extLst>
              <a:ext uri="{FF2B5EF4-FFF2-40B4-BE49-F238E27FC236}">
                <a16:creationId xmlns:a16="http://schemas.microsoft.com/office/drawing/2014/main" id="{6888B9A7-DAEA-5B83-9F0F-77C895869C01}"/>
              </a:ext>
            </a:extLst>
          </p:cNvPr>
          <p:cNvSpPr/>
          <p:nvPr/>
        </p:nvSpPr>
        <p:spPr>
          <a:xfrm>
            <a:off x="8542336" y="5088890"/>
            <a:ext cx="561975" cy="32385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CDB9A63-0F58-B5BB-2D42-23735635FF17}"/>
              </a:ext>
            </a:extLst>
          </p:cNvPr>
          <p:cNvSpPr/>
          <p:nvPr/>
        </p:nvSpPr>
        <p:spPr>
          <a:xfrm>
            <a:off x="8531225" y="3713578"/>
            <a:ext cx="561975" cy="32385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778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950" y="0"/>
            <a:ext cx="8229600" cy="1143000"/>
          </a:xfrm>
        </p:spPr>
        <p:txBody>
          <a:bodyPr>
            <a:normAutofit/>
          </a:bodyPr>
          <a:lstStyle/>
          <a:p>
            <a:r>
              <a:rPr lang="en-US" dirty="0">
                <a:solidFill>
                  <a:srgbClr val="F0B31C"/>
                </a:solidFill>
              </a:rPr>
              <a:t>Refresh the Audit</a:t>
            </a:r>
          </a:p>
        </p:txBody>
      </p:sp>
      <p:sp>
        <p:nvSpPr>
          <p:cNvPr id="3" name="Content Placeholder 2"/>
          <p:cNvSpPr>
            <a:spLocks noGrp="1"/>
          </p:cNvSpPr>
          <p:nvPr>
            <p:ph sz="half" idx="1"/>
          </p:nvPr>
        </p:nvSpPr>
        <p:spPr>
          <a:xfrm>
            <a:off x="107950" y="863600"/>
            <a:ext cx="9104630" cy="1431388"/>
          </a:xfrm>
          <a:ln>
            <a:noFill/>
          </a:ln>
        </p:spPr>
        <p:txBody>
          <a:bodyPr>
            <a:noAutofit/>
          </a:bodyPr>
          <a:lstStyle/>
          <a:p>
            <a:pPr marL="0" indent="0">
              <a:spcBef>
                <a:spcPts val="0"/>
              </a:spcBef>
              <a:spcAft>
                <a:spcPts val="600"/>
              </a:spcAft>
              <a:buNone/>
            </a:pPr>
            <a:r>
              <a:rPr lang="en-US" sz="2400" dirty="0">
                <a:solidFill>
                  <a:srgbClr val="FFFFFF"/>
                </a:solidFill>
              </a:rPr>
              <a:t>To view the added or removed exception</a:t>
            </a:r>
          </a:p>
          <a:p>
            <a:pPr>
              <a:spcBef>
                <a:spcPts val="0"/>
              </a:spcBef>
              <a:spcAft>
                <a:spcPts val="600"/>
              </a:spcAft>
            </a:pPr>
            <a:r>
              <a:rPr lang="en-US" sz="2400" dirty="0">
                <a:solidFill>
                  <a:srgbClr val="FFFFFF"/>
                </a:solidFill>
              </a:rPr>
              <a:t>Wait for the overnight refresh </a:t>
            </a:r>
            <a:r>
              <a:rPr lang="en-US" sz="2400" dirty="0">
                <a:solidFill>
                  <a:srgbClr val="F0B31C"/>
                </a:solidFill>
              </a:rPr>
              <a:t>or</a:t>
            </a:r>
          </a:p>
          <a:p>
            <a:pPr>
              <a:spcBef>
                <a:spcPts val="0"/>
              </a:spcBef>
              <a:spcAft>
                <a:spcPts val="600"/>
              </a:spcAft>
            </a:pPr>
            <a:r>
              <a:rPr lang="en-US" sz="2400" dirty="0">
                <a:solidFill>
                  <a:srgbClr val="FFFFFF"/>
                </a:solidFill>
              </a:rPr>
              <a:t>Navigate to the WORKSHEETS tab and select PROCESS</a:t>
            </a:r>
          </a:p>
        </p:txBody>
      </p:sp>
      <p:pic>
        <p:nvPicPr>
          <p:cNvPr id="9" name="Picture 8">
            <a:extLst>
              <a:ext uri="{FF2B5EF4-FFF2-40B4-BE49-F238E27FC236}">
                <a16:creationId xmlns:a16="http://schemas.microsoft.com/office/drawing/2014/main" id="{D36346F6-3186-31F6-CB3E-4E802827AD7E}"/>
              </a:ext>
            </a:extLst>
          </p:cNvPr>
          <p:cNvPicPr>
            <a:picLocks noChangeAspect="1"/>
          </p:cNvPicPr>
          <p:nvPr/>
        </p:nvPicPr>
        <p:blipFill>
          <a:blip r:embed="rId4"/>
          <a:stretch>
            <a:fillRect/>
          </a:stretch>
        </p:blipFill>
        <p:spPr>
          <a:xfrm>
            <a:off x="999958" y="2294988"/>
            <a:ext cx="7953541" cy="4512481"/>
          </a:xfrm>
          <a:prstGeom prst="rect">
            <a:avLst/>
          </a:prstGeom>
        </p:spPr>
      </p:pic>
      <p:sp>
        <p:nvSpPr>
          <p:cNvPr id="10" name="Oval 9">
            <a:extLst>
              <a:ext uri="{FF2B5EF4-FFF2-40B4-BE49-F238E27FC236}">
                <a16:creationId xmlns:a16="http://schemas.microsoft.com/office/drawing/2014/main" id="{EF660982-C860-FE49-AF44-7765AFF67871}"/>
              </a:ext>
            </a:extLst>
          </p:cNvPr>
          <p:cNvSpPr/>
          <p:nvPr/>
        </p:nvSpPr>
        <p:spPr>
          <a:xfrm>
            <a:off x="2938145" y="2294988"/>
            <a:ext cx="727075" cy="44059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174D894-B30E-9C58-694C-CE4201F91CE8}"/>
              </a:ext>
            </a:extLst>
          </p:cNvPr>
          <p:cNvSpPr/>
          <p:nvPr/>
        </p:nvSpPr>
        <p:spPr>
          <a:xfrm>
            <a:off x="8105942" y="5891628"/>
            <a:ext cx="727075" cy="44059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51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400" y="-127000"/>
            <a:ext cx="8229600" cy="1143000"/>
          </a:xfrm>
        </p:spPr>
        <p:txBody>
          <a:bodyPr/>
          <a:lstStyle/>
          <a:p>
            <a:r>
              <a:rPr lang="en-US" dirty="0">
                <a:solidFill>
                  <a:srgbClr val="F0B31C"/>
                </a:solidFill>
              </a:rPr>
              <a:t>Force Complete</a:t>
            </a:r>
          </a:p>
        </p:txBody>
      </p:sp>
      <p:sp>
        <p:nvSpPr>
          <p:cNvPr id="3" name="Content Placeholder 2"/>
          <p:cNvSpPr>
            <a:spLocks noGrp="1"/>
          </p:cNvSpPr>
          <p:nvPr>
            <p:ph sz="half" idx="1"/>
          </p:nvPr>
        </p:nvSpPr>
        <p:spPr>
          <a:xfrm>
            <a:off x="279400" y="812801"/>
            <a:ext cx="8585200" cy="2844799"/>
          </a:xfrm>
        </p:spPr>
        <p:txBody>
          <a:bodyPr>
            <a:noAutofit/>
          </a:bodyPr>
          <a:lstStyle/>
          <a:p>
            <a:pPr marL="0" indent="0">
              <a:spcAft>
                <a:spcPts val="1800"/>
              </a:spcAft>
              <a:buNone/>
            </a:pPr>
            <a:r>
              <a:rPr lang="en-US" sz="2000" dirty="0">
                <a:solidFill>
                  <a:srgbClr val="FFFFFF"/>
                </a:solidFill>
              </a:rPr>
              <a:t>This exception is the most powerful and should be used with the most care. It completes a course rule, subset rule, block qualifier or rule qualifier without applying additional classes.</a:t>
            </a:r>
          </a:p>
          <a:p>
            <a:pPr marL="0" indent="0">
              <a:spcAft>
                <a:spcPts val="1800"/>
              </a:spcAft>
              <a:buNone/>
            </a:pPr>
            <a:r>
              <a:rPr lang="en-US" sz="2000" dirty="0">
                <a:solidFill>
                  <a:srgbClr val="FFFFFF"/>
                </a:solidFill>
              </a:rPr>
              <a:t>Using a Force Complete can mean that the student is not required to complete a specific requirement.</a:t>
            </a:r>
          </a:p>
          <a:p>
            <a:pPr marL="0" indent="0">
              <a:spcAft>
                <a:spcPts val="1800"/>
              </a:spcAft>
              <a:buNone/>
            </a:pPr>
            <a:r>
              <a:rPr lang="en-US" sz="2000" dirty="0">
                <a:solidFill>
                  <a:srgbClr val="FFFFFF"/>
                </a:solidFill>
              </a:rPr>
              <a:t>Most common Force Complete: Non Course Requirements such as “Thesis” or “Dissertation” </a:t>
            </a:r>
          </a:p>
        </p:txBody>
      </p:sp>
      <p:pic>
        <p:nvPicPr>
          <p:cNvPr id="6" name="Picture 5">
            <a:extLst>
              <a:ext uri="{FF2B5EF4-FFF2-40B4-BE49-F238E27FC236}">
                <a16:creationId xmlns:a16="http://schemas.microsoft.com/office/drawing/2014/main" id="{462AEE92-72CC-0786-1676-1B7EB4D7E9B5}"/>
              </a:ext>
            </a:extLst>
          </p:cNvPr>
          <p:cNvPicPr>
            <a:picLocks noChangeAspect="1"/>
          </p:cNvPicPr>
          <p:nvPr/>
        </p:nvPicPr>
        <p:blipFill>
          <a:blip r:embed="rId4"/>
          <a:stretch>
            <a:fillRect/>
          </a:stretch>
        </p:blipFill>
        <p:spPr>
          <a:xfrm>
            <a:off x="0" y="3657600"/>
            <a:ext cx="9144000" cy="2303813"/>
          </a:xfrm>
          <a:prstGeom prst="rect">
            <a:avLst/>
          </a:prstGeom>
        </p:spPr>
      </p:pic>
    </p:spTree>
    <p:extLst>
      <p:ext uri="{BB962C8B-B14F-4D97-AF65-F5344CB8AC3E}">
        <p14:creationId xmlns:p14="http://schemas.microsoft.com/office/powerpoint/2010/main" val="2442664709"/>
      </p:ext>
    </p:extLst>
  </p:cSld>
  <p:clrMapOvr>
    <a:masterClrMapping/>
  </p:clrMapOvr>
</p:sld>
</file>

<file path=ppt/theme/theme1.xml><?xml version="1.0" encoding="utf-8"?>
<a:theme xmlns:a="http://schemas.openxmlformats.org/drawingml/2006/main" name="WVUBrand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100</TotalTime>
  <Words>969</Words>
  <Application>Microsoft Office PowerPoint</Application>
  <PresentationFormat>On-screen Show (4:3)</PresentationFormat>
  <Paragraphs>116</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WVUBrand4x3</vt:lpstr>
      <vt:lpstr>Processing Exceptions</vt:lpstr>
      <vt:lpstr>Contents</vt:lpstr>
      <vt:lpstr>About Exceptions</vt:lpstr>
      <vt:lpstr>Banner and Degree Works</vt:lpstr>
      <vt:lpstr>Exceptions processing</vt:lpstr>
      <vt:lpstr>Adding Exceptions</vt:lpstr>
      <vt:lpstr>Remove Exceptions</vt:lpstr>
      <vt:lpstr>Refresh the Audit</vt:lpstr>
      <vt:lpstr>Force Complete</vt:lpstr>
      <vt:lpstr>Apply Here</vt:lpstr>
      <vt:lpstr>Substitute</vt:lpstr>
      <vt:lpstr>Also Allow</vt:lpstr>
      <vt:lpstr>Remove Course and/or Change the limit</vt:lpstr>
      <vt:lpstr>Incorrect Exceptions</vt:lpstr>
      <vt:lpstr>Exceptions Errors</vt:lpstr>
      <vt:lpstr>Contact Information: </vt:lpstr>
    </vt:vector>
  </TitlesOfParts>
  <Company>West Virginia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Schwer</dc:creator>
  <cp:lastModifiedBy>Joelle Starn</cp:lastModifiedBy>
  <cp:revision>4</cp:revision>
  <cp:lastPrinted>2012-06-08T14:32:23Z</cp:lastPrinted>
  <dcterms:created xsi:type="dcterms:W3CDTF">2011-05-31T14:22:48Z</dcterms:created>
  <dcterms:modified xsi:type="dcterms:W3CDTF">2024-09-06T16:23:45Z</dcterms:modified>
</cp:coreProperties>
</file>